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9144000" cy="5143500" type="screen16x9"/>
  <p:notesSz cx="6858000" cy="9144000"/>
  <p:embeddedFontLst>
    <p:embeddedFont>
      <p:font typeface="Calibri" panose="020F0502020204030204" pitchFamily="34" charset="0"/>
      <p:regular r:id="rId22"/>
      <p:bold r:id="rId23"/>
      <p:italic r:id="rId24"/>
      <p:boldItalic r:id="rId25"/>
    </p:embeddedFont>
    <p:embeddedFont>
      <p:font typeface="Open Sans" panose="020B060603050402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692C9C7-7651-4E1D-B79E-C04E4635A758}">
  <a:tblStyle styleId="{E692C9C7-7651-4E1D-B79E-C04E4635A758}" styleName="Table_0">
    <a:wholeTbl>
      <a:tcTxStyle>
        <a:font>
          <a:latin typeface="Arial"/>
          <a:ea typeface="Arial"/>
          <a:cs typeface="Arial"/>
        </a:font>
        <a:srgbClr val="000000"/>
      </a:tcTxStyle>
      <a:tcStyle>
        <a:tcBdr>
          <a:left>
            <a:ln cap="flat" cmpd="sng">
              <a:solidFill>
                <a:srgbClr val="000000"/>
              </a:solidFill>
              <a:prstDash val="solid"/>
              <a:round/>
              <a:headEnd type="none" w="sm" len="sm"/>
              <a:tailEnd type="none" w="sm" len="sm"/>
            </a:ln>
          </a:left>
          <a:right>
            <a:ln cap="flat" cmpd="sng">
              <a:solidFill>
                <a:srgbClr val="000000"/>
              </a:solidFill>
              <a:prstDash val="solid"/>
              <a:round/>
              <a:headEnd type="none" w="sm" len="sm"/>
              <a:tailEnd type="none" w="sm" len="sm"/>
            </a:ln>
          </a:right>
          <a:top>
            <a:ln cap="flat" cmpd="sng">
              <a:solidFill>
                <a:srgbClr val="000000"/>
              </a:solidFill>
              <a:prstDash val="solid"/>
              <a:round/>
              <a:headEnd type="none" w="sm" len="sm"/>
              <a:tailEnd type="none" w="sm" len="sm"/>
            </a:ln>
          </a:top>
          <a:bottom>
            <a:ln cap="flat" cmpd="sng">
              <a:solidFill>
                <a:srgbClr val="000000"/>
              </a:solidFill>
              <a:prstDash val="solid"/>
              <a:round/>
              <a:headEnd type="none" w="sm" len="sm"/>
              <a:tailEnd type="none" w="sm" len="sm"/>
            </a:ln>
          </a:bottom>
          <a:insideH>
            <a:ln cap="flat" cmpd="sng">
              <a:solidFill>
                <a:srgbClr val="000000"/>
              </a:solidFill>
              <a:prstDash val="solid"/>
              <a:round/>
              <a:headEnd type="none" w="sm" len="sm"/>
              <a:tailEnd type="none" w="sm" len="sm"/>
            </a:ln>
          </a:insideH>
          <a:insideV>
            <a:ln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00"/>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8632b23d90_1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8632b23d90_1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8632b23d90_1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8632b23d90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8632b23d90_1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8632b23d90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8777fabd4e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8777fabd4e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85c52979fd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85c52979fd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85c52979fd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85c52979fd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87619add37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87619add3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8632b23d90_1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8632b23d90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8632b23d90_1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8632b23d90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887bd43e0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887bd43e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80780bd909_0_115:notes"/>
          <p:cNvSpPr>
            <a:spLocks noGrp="1" noRot="1" noChangeAspect="1"/>
          </p:cNvSpPr>
          <p:nvPr>
            <p:ph type="sldImg" idx="2"/>
          </p:nvPr>
        </p:nvSpPr>
        <p:spPr>
          <a:xfrm>
            <a:off x="385195" y="685486"/>
            <a:ext cx="60876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80780bd909_0_115:notes"/>
          <p:cNvSpPr txBox="1">
            <a:spLocks noGrp="1"/>
          </p:cNvSpPr>
          <p:nvPr>
            <p:ph type="body" idx="1"/>
          </p:nvPr>
        </p:nvSpPr>
        <p:spPr>
          <a:xfrm>
            <a:off x="686114" y="4344029"/>
            <a:ext cx="5485800" cy="4114500"/>
          </a:xfrm>
          <a:prstGeom prst="rect">
            <a:avLst/>
          </a:prstGeom>
          <a:noFill/>
          <a:ln>
            <a:noFill/>
          </a:ln>
        </p:spPr>
        <p:txBody>
          <a:bodyPr spcFirstLastPara="1" wrap="square" lIns="90450" tIns="45225" rIns="90450" bIns="45225" anchor="t" anchorCtr="0">
            <a:noAutofit/>
          </a:bodyPr>
          <a:lstStyle/>
          <a:p>
            <a:pPr marL="0" lvl="0" indent="0" algn="l" rtl="0">
              <a:lnSpc>
                <a:spcPct val="100000"/>
              </a:lnSpc>
              <a:spcBef>
                <a:spcPts val="0"/>
              </a:spcBef>
              <a:spcAft>
                <a:spcPts val="0"/>
              </a:spcAft>
              <a:buSzPts val="1400"/>
              <a:buNone/>
            </a:pPr>
            <a:endParaRPr/>
          </a:p>
        </p:txBody>
      </p:sp>
      <p:sp>
        <p:nvSpPr>
          <p:cNvPr id="155" name="Google Shape;155;g80780bd909_0_115:notes"/>
          <p:cNvSpPr txBox="1">
            <a:spLocks noGrp="1"/>
          </p:cNvSpPr>
          <p:nvPr>
            <p:ph type="sldNum" idx="12"/>
          </p:nvPr>
        </p:nvSpPr>
        <p:spPr>
          <a:xfrm>
            <a:off x="3884316" y="8684913"/>
            <a:ext cx="2972100" cy="457500"/>
          </a:xfrm>
          <a:prstGeom prst="rect">
            <a:avLst/>
          </a:prstGeom>
          <a:noFill/>
          <a:ln>
            <a:noFill/>
          </a:ln>
        </p:spPr>
        <p:txBody>
          <a:bodyPr spcFirstLastPara="1" wrap="square" lIns="90450" tIns="45225" rIns="90450" bIns="45225" anchor="b" anchorCtr="0">
            <a:noAutofit/>
          </a:bodyPr>
          <a:lstStyle/>
          <a:p>
            <a:pPr marL="0" lvl="0" indent="0" algn="r" rtl="0">
              <a:lnSpc>
                <a:spcPct val="100000"/>
              </a:lnSpc>
              <a:spcBef>
                <a:spcPts val="0"/>
              </a:spcBef>
              <a:spcAft>
                <a:spcPts val="0"/>
              </a:spcAft>
              <a:buSzPts val="1400"/>
              <a:buNone/>
            </a:pPr>
            <a:fld id="{00000000-1234-1234-1234-123412341234}" type="slidenum">
              <a:rPr lang="en" sz="1400"/>
              <a:t>2</a:t>
            </a:fld>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80780bd909_0_2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80780bd909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85c52979f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85c52979f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85c52979fd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85c52979f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8632b23d90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8632b23d9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8632b23d90_1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8632b23d90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8632b23d90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8632b23d90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85c52979fd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85c52979f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1"/>
        </a:solidFill>
        <a:effectLst/>
      </p:bgPr>
    </p:bg>
    <p:spTree>
      <p:nvGrpSpPr>
        <p:cNvPr id="1" name="Shape 56"/>
        <p:cNvGrpSpPr/>
        <p:nvPr/>
      </p:nvGrpSpPr>
      <p:grpSpPr>
        <a:xfrm>
          <a:off x="0" y="0"/>
          <a:ext cx="0" cy="0"/>
          <a:chOff x="0" y="0"/>
          <a:chExt cx="0" cy="0"/>
        </a:xfrm>
      </p:grpSpPr>
      <p:pic>
        <p:nvPicPr>
          <p:cNvPr id="57" name="Google Shape;57;p14" descr="684412_high_Purple.jp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9144000" cy="5143497"/>
          </a:xfrm>
          <a:prstGeom prst="rect">
            <a:avLst/>
          </a:prstGeom>
          <a:noFill/>
          <a:ln>
            <a:noFill/>
          </a:ln>
        </p:spPr>
      </p:pic>
      <p:sp>
        <p:nvSpPr>
          <p:cNvPr id="58" name="Google Shape;58;p14"/>
          <p:cNvSpPr/>
          <p:nvPr/>
        </p:nvSpPr>
        <p:spPr>
          <a:xfrm>
            <a:off x="228600" y="0"/>
            <a:ext cx="9144000" cy="5143500"/>
          </a:xfrm>
          <a:prstGeom prst="rect">
            <a:avLst/>
          </a:prstGeom>
          <a:solidFill>
            <a:srgbClr val="39275B">
              <a:alpha val="5843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9" name="Google Shape;59;p14"/>
          <p:cNvSpPr/>
          <p:nvPr/>
        </p:nvSpPr>
        <p:spPr>
          <a:xfrm>
            <a:off x="0" y="5014913"/>
            <a:ext cx="9144000" cy="128400"/>
          </a:xfrm>
          <a:prstGeom prst="rect">
            <a:avLst/>
          </a:prstGeom>
          <a:solidFill>
            <a:srgbClr val="39275B">
              <a:alpha val="8431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0" name="Google Shape;60;p14"/>
          <p:cNvSpPr/>
          <p:nvPr/>
        </p:nvSpPr>
        <p:spPr>
          <a:xfrm>
            <a:off x="8162925" y="4758928"/>
            <a:ext cx="514500" cy="384600"/>
          </a:xfrm>
          <a:prstGeom prst="rect">
            <a:avLst/>
          </a:prstGeom>
          <a:solidFill>
            <a:srgbClr val="39275B"/>
          </a:solidFill>
          <a:ln>
            <a:noFill/>
          </a:ln>
          <a:effectLst>
            <a:outerShdw dist="23000" dir="12660004" rotWithShape="0">
              <a:srgbClr val="808080">
                <a:alpha val="2627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1" name="Google Shape;61;p14" descr="UW_W-Logo_RGB.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250238" y="4866085"/>
            <a:ext cx="254794" cy="171450"/>
          </a:xfrm>
          <a:prstGeom prst="rect">
            <a:avLst/>
          </a:prstGeom>
          <a:noFill/>
          <a:ln>
            <a:noFill/>
          </a:ln>
        </p:spPr>
      </p:pic>
      <p:sp>
        <p:nvSpPr>
          <p:cNvPr id="62" name="Google Shape;62;p14"/>
          <p:cNvSpPr txBox="1">
            <a:spLocks noGrp="1"/>
          </p:cNvSpPr>
          <p:nvPr>
            <p:ph type="ctrTitle"/>
          </p:nvPr>
        </p:nvSpPr>
        <p:spPr>
          <a:xfrm>
            <a:off x="685800" y="1314450"/>
            <a:ext cx="7772400" cy="11025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solidFill>
                  <a:srgbClr val="FFFFFF"/>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3" name="Google Shape;63;p14"/>
          <p:cNvSpPr txBox="1">
            <a:spLocks noGrp="1"/>
          </p:cNvSpPr>
          <p:nvPr>
            <p:ph type="subTitle" idx="1"/>
          </p:nvPr>
        </p:nvSpPr>
        <p:spPr>
          <a:xfrm>
            <a:off x="1371600" y="2631281"/>
            <a:ext cx="6400800" cy="13146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640"/>
              </a:spcBef>
              <a:spcAft>
                <a:spcPts val="0"/>
              </a:spcAft>
              <a:buClr>
                <a:srgbClr val="FFFFFF"/>
              </a:buClr>
              <a:buSzPts val="3200"/>
              <a:buNone/>
              <a:defRPr>
                <a:solidFill>
                  <a:srgbClr val="FFFFFF"/>
                </a:solidFill>
              </a:defRPr>
            </a:lvl1pPr>
            <a:lvl2pPr lvl="1" algn="ctr" rtl="0">
              <a:lnSpc>
                <a:spcPct val="100000"/>
              </a:lnSpc>
              <a:spcBef>
                <a:spcPts val="560"/>
              </a:spcBef>
              <a:spcAft>
                <a:spcPts val="0"/>
              </a:spcAft>
              <a:buClr>
                <a:srgbClr val="888888"/>
              </a:buClr>
              <a:buSzPts val="2800"/>
              <a:buNone/>
              <a:defRPr>
                <a:solidFill>
                  <a:srgbClr val="888888"/>
                </a:solidFill>
              </a:defRPr>
            </a:lvl2pPr>
            <a:lvl3pPr lvl="2" algn="ctr" rtl="0">
              <a:lnSpc>
                <a:spcPct val="100000"/>
              </a:lnSpc>
              <a:spcBef>
                <a:spcPts val="480"/>
              </a:spcBef>
              <a:spcAft>
                <a:spcPts val="0"/>
              </a:spcAft>
              <a:buClr>
                <a:srgbClr val="888888"/>
              </a:buClr>
              <a:buSzPts val="2400"/>
              <a:buNone/>
              <a:defRPr>
                <a:solidFill>
                  <a:srgbClr val="888888"/>
                </a:solidFill>
              </a:defRPr>
            </a:lvl3pPr>
            <a:lvl4pPr lvl="3" algn="ctr" rtl="0">
              <a:lnSpc>
                <a:spcPct val="100000"/>
              </a:lnSpc>
              <a:spcBef>
                <a:spcPts val="400"/>
              </a:spcBef>
              <a:spcAft>
                <a:spcPts val="0"/>
              </a:spcAft>
              <a:buClr>
                <a:srgbClr val="888888"/>
              </a:buClr>
              <a:buSzPts val="2000"/>
              <a:buNone/>
              <a:defRPr>
                <a:solidFill>
                  <a:srgbClr val="888888"/>
                </a:solidFill>
              </a:defRPr>
            </a:lvl4pPr>
            <a:lvl5pPr lvl="4" algn="ctr" rtl="0">
              <a:lnSpc>
                <a:spcPct val="100000"/>
              </a:lnSpc>
              <a:spcBef>
                <a:spcPts val="400"/>
              </a:spcBef>
              <a:spcAft>
                <a:spcPts val="0"/>
              </a:spcAft>
              <a:buClr>
                <a:srgbClr val="888888"/>
              </a:buClr>
              <a:buSzPts val="2000"/>
              <a:buNone/>
              <a:defRPr>
                <a:solidFill>
                  <a:srgbClr val="888888"/>
                </a:solidFill>
              </a:defRPr>
            </a:lvl5pPr>
            <a:lvl6pPr lvl="5" algn="ctr" rtl="0">
              <a:lnSpc>
                <a:spcPct val="100000"/>
              </a:lnSpc>
              <a:spcBef>
                <a:spcPts val="400"/>
              </a:spcBef>
              <a:spcAft>
                <a:spcPts val="0"/>
              </a:spcAft>
              <a:buClr>
                <a:srgbClr val="888888"/>
              </a:buClr>
              <a:buSzPts val="2000"/>
              <a:buNone/>
              <a:defRPr>
                <a:solidFill>
                  <a:srgbClr val="888888"/>
                </a:solidFill>
              </a:defRPr>
            </a:lvl6pPr>
            <a:lvl7pPr lvl="6" algn="ctr" rtl="0">
              <a:lnSpc>
                <a:spcPct val="100000"/>
              </a:lnSpc>
              <a:spcBef>
                <a:spcPts val="400"/>
              </a:spcBef>
              <a:spcAft>
                <a:spcPts val="0"/>
              </a:spcAft>
              <a:buClr>
                <a:srgbClr val="888888"/>
              </a:buClr>
              <a:buSzPts val="2000"/>
              <a:buNone/>
              <a:defRPr>
                <a:solidFill>
                  <a:srgbClr val="888888"/>
                </a:solidFill>
              </a:defRPr>
            </a:lvl7pPr>
            <a:lvl8pPr lvl="7" algn="ctr" rtl="0">
              <a:lnSpc>
                <a:spcPct val="100000"/>
              </a:lnSpc>
              <a:spcBef>
                <a:spcPts val="400"/>
              </a:spcBef>
              <a:spcAft>
                <a:spcPts val="0"/>
              </a:spcAft>
              <a:buClr>
                <a:srgbClr val="888888"/>
              </a:buClr>
              <a:buSzPts val="2000"/>
              <a:buNone/>
              <a:defRPr>
                <a:solidFill>
                  <a:srgbClr val="888888"/>
                </a:solidFill>
              </a:defRPr>
            </a:lvl8pPr>
            <a:lvl9pPr lvl="8" algn="ctr" rtl="0">
              <a:lnSpc>
                <a:spcPct val="100000"/>
              </a:lnSpc>
              <a:spcBef>
                <a:spcPts val="400"/>
              </a:spcBef>
              <a:spcAft>
                <a:spcPts val="0"/>
              </a:spcAft>
              <a:buClr>
                <a:srgbClr val="888888"/>
              </a:buClr>
              <a:buSzPts val="2000"/>
              <a:buNone/>
              <a:defRPr>
                <a:solidFill>
                  <a:srgbClr val="888888"/>
                </a:solidFill>
              </a:defRPr>
            </a:lvl9pPr>
          </a:lstStyle>
          <a:p>
            <a:endParaRPr/>
          </a:p>
        </p:txBody>
      </p:sp>
      <p:sp>
        <p:nvSpPr>
          <p:cNvPr id="64" name="Google Shape;64;p14"/>
          <p:cNvSpPr txBox="1">
            <a:spLocks noGrp="1"/>
          </p:cNvSpPr>
          <p:nvPr>
            <p:ph type="dt" idx="10"/>
          </p:nvPr>
        </p:nvSpPr>
        <p:spPr>
          <a:xfrm>
            <a:off x="447675" y="4457700"/>
            <a:ext cx="21336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solidFill>
                  <a:srgbClr val="FFFFF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5" name="Google Shape;65;p14"/>
          <p:cNvSpPr txBox="1">
            <a:spLocks noGrp="1"/>
          </p:cNvSpPr>
          <p:nvPr>
            <p:ph type="ftr" idx="11"/>
          </p:nvPr>
        </p:nvSpPr>
        <p:spPr>
          <a:xfrm>
            <a:off x="3114675" y="4457700"/>
            <a:ext cx="28956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solidFill>
                  <a:srgbClr val="FFFFF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6" name="Google Shape;66;p14"/>
          <p:cNvSpPr txBox="1">
            <a:spLocks noGrp="1"/>
          </p:cNvSpPr>
          <p:nvPr>
            <p:ph type="sldNum" idx="12"/>
          </p:nvPr>
        </p:nvSpPr>
        <p:spPr>
          <a:xfrm>
            <a:off x="6543675" y="4457700"/>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7"/>
        <p:cNvGrpSpPr/>
        <p:nvPr/>
      </p:nvGrpSpPr>
      <p:grpSpPr>
        <a:xfrm>
          <a:off x="0" y="0"/>
          <a:ext cx="0" cy="0"/>
          <a:chOff x="0" y="0"/>
          <a:chExt cx="0" cy="0"/>
        </a:xfrm>
      </p:grpSpPr>
      <p:sp>
        <p:nvSpPr>
          <p:cNvPr id="68" name="Google Shape;68;p15"/>
          <p:cNvSpPr/>
          <p:nvPr/>
        </p:nvSpPr>
        <p:spPr>
          <a:xfrm>
            <a:off x="0" y="5014913"/>
            <a:ext cx="9144000" cy="128400"/>
          </a:xfrm>
          <a:prstGeom prst="rect">
            <a:avLst/>
          </a:prstGeom>
          <a:solidFill>
            <a:srgbClr val="39275B">
              <a:alpha val="8431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9" name="Google Shape;69;p15"/>
          <p:cNvSpPr/>
          <p:nvPr/>
        </p:nvSpPr>
        <p:spPr>
          <a:xfrm>
            <a:off x="8162925" y="4758928"/>
            <a:ext cx="514500" cy="384600"/>
          </a:xfrm>
          <a:prstGeom prst="rect">
            <a:avLst/>
          </a:prstGeom>
          <a:solidFill>
            <a:srgbClr val="39275B"/>
          </a:solidFill>
          <a:ln>
            <a:noFill/>
          </a:ln>
          <a:effectLst>
            <a:outerShdw dist="23000" dir="12660004" rotWithShape="0">
              <a:srgbClr val="808080">
                <a:alpha val="2627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0" name="Google Shape;70;p15" descr="UW_W-Logo_RGB.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250238" y="4866085"/>
            <a:ext cx="254794" cy="171450"/>
          </a:xfrm>
          <a:prstGeom prst="rect">
            <a:avLst/>
          </a:prstGeom>
          <a:noFill/>
          <a:ln>
            <a:noFill/>
          </a:ln>
        </p:spPr>
      </p:pic>
      <p:sp>
        <p:nvSpPr>
          <p:cNvPr id="71" name="Google Shape;71;p15"/>
          <p:cNvSpPr txBox="1">
            <a:spLocks noGrp="1"/>
          </p:cNvSpPr>
          <p:nvPr>
            <p:ph type="title"/>
          </p:nvPr>
        </p:nvSpPr>
        <p:spPr>
          <a:xfrm>
            <a:off x="457200" y="400050"/>
            <a:ext cx="8229600" cy="800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solidFill>
                  <a:srgbClr val="3B185A"/>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2" name="Google Shape;72;p15"/>
          <p:cNvSpPr txBox="1">
            <a:spLocks noGrp="1"/>
          </p:cNvSpPr>
          <p:nvPr>
            <p:ph type="body" idx="1"/>
          </p:nvPr>
        </p:nvSpPr>
        <p:spPr>
          <a:xfrm>
            <a:off x="457200" y="1257300"/>
            <a:ext cx="8229600" cy="3200400"/>
          </a:xfrm>
          <a:prstGeom prst="rect">
            <a:avLst/>
          </a:prstGeom>
          <a:noFill/>
          <a:ln>
            <a:noFill/>
          </a:ln>
        </p:spPr>
        <p:txBody>
          <a:bodyPr spcFirstLastPara="1" wrap="square" lIns="91425" tIns="45700" rIns="91425" bIns="45700" anchor="t" anchorCtr="0">
            <a:noAutofit/>
          </a:bodyPr>
          <a:lstStyle>
            <a:lvl1pPr marL="457200" lvl="0" indent="-431800" algn="l" rtl="0">
              <a:lnSpc>
                <a:spcPct val="100000"/>
              </a:lnSpc>
              <a:spcBef>
                <a:spcPts val="640"/>
              </a:spcBef>
              <a:spcAft>
                <a:spcPts val="0"/>
              </a:spcAft>
              <a:buClr>
                <a:schemeClr val="dk1"/>
              </a:buClr>
              <a:buSzPts val="3200"/>
              <a:buFont typeface="Noto Sans Symbols"/>
              <a:buChar char="▪"/>
              <a:defRPr/>
            </a:lvl1pPr>
            <a:lvl2pPr marL="914400" lvl="1" indent="-342900" algn="l" rtl="0">
              <a:lnSpc>
                <a:spcPct val="100000"/>
              </a:lnSpc>
              <a:spcBef>
                <a:spcPts val="360"/>
              </a:spcBef>
              <a:spcAft>
                <a:spcPts val="0"/>
              </a:spcAft>
              <a:buClr>
                <a:schemeClr val="dk1"/>
              </a:buClr>
              <a:buSzPts val="1800"/>
              <a:buChar char="–"/>
              <a:defRPr/>
            </a:lvl2pPr>
            <a:lvl3pPr marL="1371600" lvl="2" indent="-342900" algn="l" rtl="0">
              <a:lnSpc>
                <a:spcPct val="100000"/>
              </a:lnSpc>
              <a:spcBef>
                <a:spcPts val="360"/>
              </a:spcBef>
              <a:spcAft>
                <a:spcPts val="0"/>
              </a:spcAft>
              <a:buClr>
                <a:schemeClr val="dk1"/>
              </a:buClr>
              <a:buSzPts val="1800"/>
              <a:buChar char="•"/>
              <a:defRPr/>
            </a:lvl3pPr>
            <a:lvl4pPr marL="1828800" lvl="3" indent="-342900" algn="l" rtl="0">
              <a:lnSpc>
                <a:spcPct val="100000"/>
              </a:lnSpc>
              <a:spcBef>
                <a:spcPts val="360"/>
              </a:spcBef>
              <a:spcAft>
                <a:spcPts val="0"/>
              </a:spcAft>
              <a:buClr>
                <a:schemeClr val="dk1"/>
              </a:buClr>
              <a:buSzPts val="1800"/>
              <a:buChar char="–"/>
              <a:defRPr/>
            </a:lvl4pPr>
            <a:lvl5pPr marL="2286000" lvl="4" indent="-342900" algn="l" rtl="0">
              <a:lnSpc>
                <a:spcPct val="100000"/>
              </a:lnSpc>
              <a:spcBef>
                <a:spcPts val="36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73" name="Google Shape;73;p15"/>
          <p:cNvSpPr txBox="1">
            <a:spLocks noGrp="1"/>
          </p:cNvSpPr>
          <p:nvPr>
            <p:ph type="dt" idx="10"/>
          </p:nvPr>
        </p:nvSpPr>
        <p:spPr>
          <a:xfrm>
            <a:off x="447675" y="4572000"/>
            <a:ext cx="21336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4" name="Google Shape;74;p15"/>
          <p:cNvSpPr txBox="1">
            <a:spLocks noGrp="1"/>
          </p:cNvSpPr>
          <p:nvPr>
            <p:ph type="ftr" idx="11"/>
          </p:nvPr>
        </p:nvSpPr>
        <p:spPr>
          <a:xfrm>
            <a:off x="3114675" y="4572000"/>
            <a:ext cx="28956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5" name="Google Shape;75;p15"/>
          <p:cNvSpPr txBox="1">
            <a:spLocks noGrp="1"/>
          </p:cNvSpPr>
          <p:nvPr>
            <p:ph type="sldNum" idx="12"/>
          </p:nvPr>
        </p:nvSpPr>
        <p:spPr>
          <a:xfrm>
            <a:off x="6934200" y="4741069"/>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457200" y="400050"/>
            <a:ext cx="8229600" cy="800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solidFill>
                  <a:srgbClr val="3B185A"/>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 name="Google Shape;78;p16"/>
          <p:cNvSpPr txBox="1">
            <a:spLocks noGrp="1"/>
          </p:cNvSpPr>
          <p:nvPr>
            <p:ph type="body" idx="1"/>
          </p:nvPr>
        </p:nvSpPr>
        <p:spPr>
          <a:xfrm>
            <a:off x="457200" y="1200150"/>
            <a:ext cx="4038600" cy="3394500"/>
          </a:xfrm>
          <a:prstGeom prst="rect">
            <a:avLst/>
          </a:prstGeom>
          <a:noFill/>
          <a:ln>
            <a:noFill/>
          </a:ln>
        </p:spPr>
        <p:txBody>
          <a:bodyPr spcFirstLastPara="1" wrap="square" lIns="91425" tIns="45700" rIns="91425" bIns="45700" anchor="t" anchorCtr="0">
            <a:noAutofit/>
          </a:bodyPr>
          <a:lstStyle>
            <a:lvl1pPr marL="457200" lvl="0" indent="-406400" algn="l" rtl="0">
              <a:lnSpc>
                <a:spcPct val="100000"/>
              </a:lnSpc>
              <a:spcBef>
                <a:spcPts val="560"/>
              </a:spcBef>
              <a:spcAft>
                <a:spcPts val="0"/>
              </a:spcAft>
              <a:buClr>
                <a:schemeClr val="dk1"/>
              </a:buClr>
              <a:buSzPts val="2800"/>
              <a:buFont typeface="Noto Sans Symbols"/>
              <a:buChar char="▪"/>
              <a:defRPr sz="2800"/>
            </a:lvl1pPr>
            <a:lvl2pPr marL="914400" lvl="1" indent="-381000" algn="l" rtl="0">
              <a:lnSpc>
                <a:spcPct val="100000"/>
              </a:lnSpc>
              <a:spcBef>
                <a:spcPts val="480"/>
              </a:spcBef>
              <a:spcAft>
                <a:spcPts val="0"/>
              </a:spcAft>
              <a:buClr>
                <a:schemeClr val="dk1"/>
              </a:buClr>
              <a:buSzPts val="2400"/>
              <a:buChar char="–"/>
              <a:defRPr sz="2400"/>
            </a:lvl2pPr>
            <a:lvl3pPr marL="1371600" lvl="2" indent="-355600" algn="l" rtl="0">
              <a:lnSpc>
                <a:spcPct val="100000"/>
              </a:lnSpc>
              <a:spcBef>
                <a:spcPts val="400"/>
              </a:spcBef>
              <a:spcAft>
                <a:spcPts val="0"/>
              </a:spcAft>
              <a:buClr>
                <a:schemeClr val="dk1"/>
              </a:buClr>
              <a:buSzPts val="2000"/>
              <a:buChar char="•"/>
              <a:defRPr sz="2000"/>
            </a:lvl3pPr>
            <a:lvl4pPr marL="1828800" lvl="3" indent="-342900" algn="l" rtl="0">
              <a:lnSpc>
                <a:spcPct val="100000"/>
              </a:lnSpc>
              <a:spcBef>
                <a:spcPts val="360"/>
              </a:spcBef>
              <a:spcAft>
                <a:spcPts val="0"/>
              </a:spcAft>
              <a:buClr>
                <a:schemeClr val="dk1"/>
              </a:buClr>
              <a:buSzPts val="1800"/>
              <a:buChar char="–"/>
              <a:defRPr sz="1800"/>
            </a:lvl4pPr>
            <a:lvl5pPr marL="2286000" lvl="4" indent="-342900" algn="l" rtl="0">
              <a:lnSpc>
                <a:spcPct val="100000"/>
              </a:lnSpc>
              <a:spcBef>
                <a:spcPts val="360"/>
              </a:spcBef>
              <a:spcAft>
                <a:spcPts val="0"/>
              </a:spcAft>
              <a:buClr>
                <a:schemeClr val="dk1"/>
              </a:buClr>
              <a:buSzPts val="1800"/>
              <a:buChar char="»"/>
              <a:defRPr sz="1800"/>
            </a:lvl5pPr>
            <a:lvl6pPr marL="2743200" lvl="5" indent="-342900" algn="l" rtl="0">
              <a:lnSpc>
                <a:spcPct val="100000"/>
              </a:lnSpc>
              <a:spcBef>
                <a:spcPts val="360"/>
              </a:spcBef>
              <a:spcAft>
                <a:spcPts val="0"/>
              </a:spcAft>
              <a:buClr>
                <a:schemeClr val="dk1"/>
              </a:buClr>
              <a:buSzPts val="1800"/>
              <a:buChar char="•"/>
              <a:defRPr sz="1800"/>
            </a:lvl6pPr>
            <a:lvl7pPr marL="3200400" lvl="6" indent="-342900" algn="l" rtl="0">
              <a:lnSpc>
                <a:spcPct val="100000"/>
              </a:lnSpc>
              <a:spcBef>
                <a:spcPts val="360"/>
              </a:spcBef>
              <a:spcAft>
                <a:spcPts val="0"/>
              </a:spcAft>
              <a:buClr>
                <a:schemeClr val="dk1"/>
              </a:buClr>
              <a:buSzPts val="1800"/>
              <a:buChar char="•"/>
              <a:defRPr sz="1800"/>
            </a:lvl7pPr>
            <a:lvl8pPr marL="3657600" lvl="7" indent="-342900" algn="l" rtl="0">
              <a:lnSpc>
                <a:spcPct val="100000"/>
              </a:lnSpc>
              <a:spcBef>
                <a:spcPts val="360"/>
              </a:spcBef>
              <a:spcAft>
                <a:spcPts val="0"/>
              </a:spcAft>
              <a:buClr>
                <a:schemeClr val="dk1"/>
              </a:buClr>
              <a:buSzPts val="1800"/>
              <a:buChar char="•"/>
              <a:defRPr sz="1800"/>
            </a:lvl8pPr>
            <a:lvl9pPr marL="4114800" lvl="8" indent="-342900" algn="l" rtl="0">
              <a:lnSpc>
                <a:spcPct val="100000"/>
              </a:lnSpc>
              <a:spcBef>
                <a:spcPts val="360"/>
              </a:spcBef>
              <a:spcAft>
                <a:spcPts val="0"/>
              </a:spcAft>
              <a:buClr>
                <a:schemeClr val="dk1"/>
              </a:buClr>
              <a:buSzPts val="1800"/>
              <a:buChar char="•"/>
              <a:defRPr sz="1800"/>
            </a:lvl9pPr>
          </a:lstStyle>
          <a:p>
            <a:endParaRPr/>
          </a:p>
        </p:txBody>
      </p:sp>
      <p:sp>
        <p:nvSpPr>
          <p:cNvPr id="79" name="Google Shape;79;p16"/>
          <p:cNvSpPr txBox="1">
            <a:spLocks noGrp="1"/>
          </p:cNvSpPr>
          <p:nvPr>
            <p:ph type="body" idx="2"/>
          </p:nvPr>
        </p:nvSpPr>
        <p:spPr>
          <a:xfrm>
            <a:off x="4648200" y="1200150"/>
            <a:ext cx="4038600" cy="3394500"/>
          </a:xfrm>
          <a:prstGeom prst="rect">
            <a:avLst/>
          </a:prstGeom>
          <a:noFill/>
          <a:ln>
            <a:noFill/>
          </a:ln>
        </p:spPr>
        <p:txBody>
          <a:bodyPr spcFirstLastPara="1" wrap="square" lIns="91425" tIns="45700" rIns="91425" bIns="45700" anchor="t" anchorCtr="0">
            <a:noAutofit/>
          </a:bodyPr>
          <a:lstStyle>
            <a:lvl1pPr marL="457200" lvl="0" indent="-406400" algn="l" rtl="0">
              <a:lnSpc>
                <a:spcPct val="100000"/>
              </a:lnSpc>
              <a:spcBef>
                <a:spcPts val="560"/>
              </a:spcBef>
              <a:spcAft>
                <a:spcPts val="0"/>
              </a:spcAft>
              <a:buClr>
                <a:schemeClr val="dk1"/>
              </a:buClr>
              <a:buSzPts val="2800"/>
              <a:buFont typeface="Noto Sans Symbols"/>
              <a:buChar char="▪"/>
              <a:defRPr sz="2800"/>
            </a:lvl1pPr>
            <a:lvl2pPr marL="914400" lvl="1" indent="-381000" algn="l" rtl="0">
              <a:lnSpc>
                <a:spcPct val="100000"/>
              </a:lnSpc>
              <a:spcBef>
                <a:spcPts val="480"/>
              </a:spcBef>
              <a:spcAft>
                <a:spcPts val="0"/>
              </a:spcAft>
              <a:buClr>
                <a:schemeClr val="dk1"/>
              </a:buClr>
              <a:buSzPts val="2400"/>
              <a:buChar char="–"/>
              <a:defRPr sz="2400"/>
            </a:lvl2pPr>
            <a:lvl3pPr marL="1371600" lvl="2" indent="-355600" algn="l" rtl="0">
              <a:lnSpc>
                <a:spcPct val="100000"/>
              </a:lnSpc>
              <a:spcBef>
                <a:spcPts val="400"/>
              </a:spcBef>
              <a:spcAft>
                <a:spcPts val="0"/>
              </a:spcAft>
              <a:buClr>
                <a:schemeClr val="dk1"/>
              </a:buClr>
              <a:buSzPts val="2000"/>
              <a:buChar char="•"/>
              <a:defRPr sz="2000"/>
            </a:lvl3pPr>
            <a:lvl4pPr marL="1828800" lvl="3" indent="-342900" algn="l" rtl="0">
              <a:lnSpc>
                <a:spcPct val="100000"/>
              </a:lnSpc>
              <a:spcBef>
                <a:spcPts val="360"/>
              </a:spcBef>
              <a:spcAft>
                <a:spcPts val="0"/>
              </a:spcAft>
              <a:buClr>
                <a:schemeClr val="dk1"/>
              </a:buClr>
              <a:buSzPts val="1800"/>
              <a:buChar char="–"/>
              <a:defRPr sz="1800"/>
            </a:lvl4pPr>
            <a:lvl5pPr marL="2286000" lvl="4" indent="-342900" algn="l" rtl="0">
              <a:lnSpc>
                <a:spcPct val="100000"/>
              </a:lnSpc>
              <a:spcBef>
                <a:spcPts val="360"/>
              </a:spcBef>
              <a:spcAft>
                <a:spcPts val="0"/>
              </a:spcAft>
              <a:buClr>
                <a:schemeClr val="dk1"/>
              </a:buClr>
              <a:buSzPts val="1800"/>
              <a:buChar char="»"/>
              <a:defRPr sz="1800"/>
            </a:lvl5pPr>
            <a:lvl6pPr marL="2743200" lvl="5" indent="-342900" algn="l" rtl="0">
              <a:lnSpc>
                <a:spcPct val="100000"/>
              </a:lnSpc>
              <a:spcBef>
                <a:spcPts val="360"/>
              </a:spcBef>
              <a:spcAft>
                <a:spcPts val="0"/>
              </a:spcAft>
              <a:buClr>
                <a:schemeClr val="dk1"/>
              </a:buClr>
              <a:buSzPts val="1800"/>
              <a:buChar char="•"/>
              <a:defRPr sz="1800"/>
            </a:lvl6pPr>
            <a:lvl7pPr marL="3200400" lvl="6" indent="-342900" algn="l" rtl="0">
              <a:lnSpc>
                <a:spcPct val="100000"/>
              </a:lnSpc>
              <a:spcBef>
                <a:spcPts val="360"/>
              </a:spcBef>
              <a:spcAft>
                <a:spcPts val="0"/>
              </a:spcAft>
              <a:buClr>
                <a:schemeClr val="dk1"/>
              </a:buClr>
              <a:buSzPts val="1800"/>
              <a:buChar char="•"/>
              <a:defRPr sz="1800"/>
            </a:lvl7pPr>
            <a:lvl8pPr marL="3657600" lvl="7" indent="-342900" algn="l" rtl="0">
              <a:lnSpc>
                <a:spcPct val="100000"/>
              </a:lnSpc>
              <a:spcBef>
                <a:spcPts val="360"/>
              </a:spcBef>
              <a:spcAft>
                <a:spcPts val="0"/>
              </a:spcAft>
              <a:buClr>
                <a:schemeClr val="dk1"/>
              </a:buClr>
              <a:buSzPts val="1800"/>
              <a:buChar char="•"/>
              <a:defRPr sz="1800"/>
            </a:lvl8pPr>
            <a:lvl9pPr marL="4114800" lvl="8" indent="-342900" algn="l" rtl="0">
              <a:lnSpc>
                <a:spcPct val="100000"/>
              </a:lnSpc>
              <a:spcBef>
                <a:spcPts val="360"/>
              </a:spcBef>
              <a:spcAft>
                <a:spcPts val="0"/>
              </a:spcAft>
              <a:buClr>
                <a:schemeClr val="dk1"/>
              </a:buClr>
              <a:buSzPts val="1800"/>
              <a:buChar char="•"/>
              <a:defRPr sz="1800"/>
            </a:lvl9pPr>
          </a:lstStyle>
          <a:p>
            <a:endParaRPr/>
          </a:p>
        </p:txBody>
      </p:sp>
      <p:sp>
        <p:nvSpPr>
          <p:cNvPr id="80" name="Google Shape;80;p16"/>
          <p:cNvSpPr txBox="1">
            <a:spLocks noGrp="1"/>
          </p:cNvSpPr>
          <p:nvPr>
            <p:ph type="dt" idx="10"/>
          </p:nvPr>
        </p:nvSpPr>
        <p:spPr>
          <a:xfrm>
            <a:off x="447675" y="4572000"/>
            <a:ext cx="21336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1" name="Google Shape;81;p16"/>
          <p:cNvSpPr txBox="1">
            <a:spLocks noGrp="1"/>
          </p:cNvSpPr>
          <p:nvPr>
            <p:ph type="ftr" idx="11"/>
          </p:nvPr>
        </p:nvSpPr>
        <p:spPr>
          <a:xfrm>
            <a:off x="3114675" y="4572000"/>
            <a:ext cx="28956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2" name="Google Shape;82;p16"/>
          <p:cNvSpPr txBox="1">
            <a:spLocks noGrp="1"/>
          </p:cNvSpPr>
          <p:nvPr>
            <p:ph type="sldNum" idx="12"/>
          </p:nvPr>
        </p:nvSpPr>
        <p:spPr>
          <a:xfrm>
            <a:off x="6934200" y="4764024"/>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83" name="Google Shape;83;p16"/>
          <p:cNvSpPr/>
          <p:nvPr/>
        </p:nvSpPr>
        <p:spPr>
          <a:xfrm>
            <a:off x="0" y="5014913"/>
            <a:ext cx="9144000" cy="128400"/>
          </a:xfrm>
          <a:prstGeom prst="rect">
            <a:avLst/>
          </a:prstGeom>
          <a:solidFill>
            <a:srgbClr val="39275B">
              <a:alpha val="8431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4" name="Google Shape;84;p16"/>
          <p:cNvSpPr/>
          <p:nvPr/>
        </p:nvSpPr>
        <p:spPr>
          <a:xfrm>
            <a:off x="8162925" y="4758928"/>
            <a:ext cx="514500" cy="384600"/>
          </a:xfrm>
          <a:prstGeom prst="rect">
            <a:avLst/>
          </a:prstGeom>
          <a:solidFill>
            <a:srgbClr val="39275B"/>
          </a:solidFill>
          <a:ln>
            <a:noFill/>
          </a:ln>
          <a:effectLst>
            <a:outerShdw dist="23000" dir="12660004" rotWithShape="0">
              <a:srgbClr val="808080">
                <a:alpha val="2627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5" name="Google Shape;85;p16" descr="UW_W-Logo_RGB.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250238" y="4866085"/>
            <a:ext cx="254794" cy="171450"/>
          </a:xfrm>
          <a:prstGeom prst="rect">
            <a:avLst/>
          </a:prstGeom>
          <a:noFill/>
          <a:ln>
            <a:noFill/>
          </a:ln>
        </p:spPr>
      </p:pic>
      <p:pic>
        <p:nvPicPr>
          <p:cNvPr id="86" name="Google Shape;86;p1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57200" y="185263"/>
            <a:ext cx="1454941" cy="185622"/>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7"/>
        <p:cNvGrpSpPr/>
        <p:nvPr/>
      </p:nvGrpSpPr>
      <p:grpSpPr>
        <a:xfrm>
          <a:off x="0" y="0"/>
          <a:ext cx="0" cy="0"/>
          <a:chOff x="0" y="0"/>
          <a:chExt cx="0" cy="0"/>
        </a:xfrm>
      </p:grpSpPr>
      <p:sp>
        <p:nvSpPr>
          <p:cNvPr id="88" name="Google Shape;88;p17"/>
          <p:cNvSpPr txBox="1">
            <a:spLocks noGrp="1"/>
          </p:cNvSpPr>
          <p:nvPr>
            <p:ph type="dt" idx="10"/>
          </p:nvPr>
        </p:nvSpPr>
        <p:spPr>
          <a:xfrm>
            <a:off x="447675" y="4572000"/>
            <a:ext cx="21336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9" name="Google Shape;89;p17"/>
          <p:cNvSpPr txBox="1">
            <a:spLocks noGrp="1"/>
          </p:cNvSpPr>
          <p:nvPr>
            <p:ph type="ftr" idx="11"/>
          </p:nvPr>
        </p:nvSpPr>
        <p:spPr>
          <a:xfrm>
            <a:off x="3114675" y="4572000"/>
            <a:ext cx="28956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0" name="Google Shape;90;p17"/>
          <p:cNvSpPr txBox="1">
            <a:spLocks noGrp="1"/>
          </p:cNvSpPr>
          <p:nvPr>
            <p:ph type="sldNum" idx="12"/>
          </p:nvPr>
        </p:nvSpPr>
        <p:spPr>
          <a:xfrm>
            <a:off x="6543675" y="4572000"/>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457200" y="400050"/>
            <a:ext cx="8229600" cy="800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3" name="Google Shape;93;p18"/>
          <p:cNvSpPr txBox="1">
            <a:spLocks noGrp="1"/>
          </p:cNvSpPr>
          <p:nvPr>
            <p:ph type="dt" idx="10"/>
          </p:nvPr>
        </p:nvSpPr>
        <p:spPr>
          <a:xfrm>
            <a:off x="447675" y="4572000"/>
            <a:ext cx="21336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4" name="Google Shape;94;p18"/>
          <p:cNvSpPr txBox="1">
            <a:spLocks noGrp="1"/>
          </p:cNvSpPr>
          <p:nvPr>
            <p:ph type="ftr" idx="11"/>
          </p:nvPr>
        </p:nvSpPr>
        <p:spPr>
          <a:xfrm>
            <a:off x="3114675" y="4572000"/>
            <a:ext cx="28956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5" name="Google Shape;95;p18"/>
          <p:cNvSpPr txBox="1">
            <a:spLocks noGrp="1"/>
          </p:cNvSpPr>
          <p:nvPr>
            <p:ph type="sldNum" idx="12"/>
          </p:nvPr>
        </p:nvSpPr>
        <p:spPr>
          <a:xfrm>
            <a:off x="6543675" y="4572000"/>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722313" y="3305175"/>
            <a:ext cx="7772400" cy="10215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sz="4000" b="1" cap="none"/>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8" name="Google Shape;98;p19"/>
          <p:cNvSpPr txBox="1">
            <a:spLocks noGrp="1"/>
          </p:cNvSpPr>
          <p:nvPr>
            <p:ph type="body" idx="1"/>
          </p:nvPr>
        </p:nvSpPr>
        <p:spPr>
          <a:xfrm>
            <a:off x="722313" y="2180035"/>
            <a:ext cx="7772400" cy="11253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400"/>
              </a:spcBef>
              <a:spcAft>
                <a:spcPts val="0"/>
              </a:spcAft>
              <a:buClr>
                <a:srgbClr val="888888"/>
              </a:buClr>
              <a:buSzPts val="2000"/>
              <a:buNone/>
              <a:defRPr sz="2000">
                <a:solidFill>
                  <a:srgbClr val="888888"/>
                </a:solidFill>
              </a:defRPr>
            </a:lvl1pPr>
            <a:lvl2pPr marL="914400" lvl="1" indent="-228600" algn="l" rtl="0">
              <a:lnSpc>
                <a:spcPct val="100000"/>
              </a:lnSpc>
              <a:spcBef>
                <a:spcPts val="360"/>
              </a:spcBef>
              <a:spcAft>
                <a:spcPts val="0"/>
              </a:spcAft>
              <a:buClr>
                <a:srgbClr val="888888"/>
              </a:buClr>
              <a:buSzPts val="1800"/>
              <a:buNone/>
              <a:defRPr sz="1800">
                <a:solidFill>
                  <a:srgbClr val="888888"/>
                </a:solidFill>
              </a:defRPr>
            </a:lvl2pPr>
            <a:lvl3pPr marL="1371600" lvl="2" indent="-228600" algn="l" rtl="0">
              <a:lnSpc>
                <a:spcPct val="100000"/>
              </a:lnSpc>
              <a:spcBef>
                <a:spcPts val="320"/>
              </a:spcBef>
              <a:spcAft>
                <a:spcPts val="0"/>
              </a:spcAft>
              <a:buClr>
                <a:srgbClr val="888888"/>
              </a:buClr>
              <a:buSzPts val="1600"/>
              <a:buNone/>
              <a:defRPr sz="1600">
                <a:solidFill>
                  <a:srgbClr val="888888"/>
                </a:solidFill>
              </a:defRPr>
            </a:lvl3pPr>
            <a:lvl4pPr marL="1828800" lvl="3" indent="-228600" algn="l" rtl="0">
              <a:lnSpc>
                <a:spcPct val="100000"/>
              </a:lnSpc>
              <a:spcBef>
                <a:spcPts val="280"/>
              </a:spcBef>
              <a:spcAft>
                <a:spcPts val="0"/>
              </a:spcAft>
              <a:buClr>
                <a:srgbClr val="888888"/>
              </a:buClr>
              <a:buSzPts val="1400"/>
              <a:buNone/>
              <a:defRPr sz="1400">
                <a:solidFill>
                  <a:srgbClr val="888888"/>
                </a:solidFill>
              </a:defRPr>
            </a:lvl4pPr>
            <a:lvl5pPr marL="2286000" lvl="4" indent="-228600" algn="l" rtl="0">
              <a:lnSpc>
                <a:spcPct val="100000"/>
              </a:lnSpc>
              <a:spcBef>
                <a:spcPts val="280"/>
              </a:spcBef>
              <a:spcAft>
                <a:spcPts val="0"/>
              </a:spcAft>
              <a:buClr>
                <a:srgbClr val="888888"/>
              </a:buClr>
              <a:buSzPts val="1400"/>
              <a:buNone/>
              <a:defRPr sz="1400">
                <a:solidFill>
                  <a:srgbClr val="888888"/>
                </a:solidFill>
              </a:defRPr>
            </a:lvl5pPr>
            <a:lvl6pPr marL="2743200" lvl="5" indent="-228600" algn="l" rtl="0">
              <a:lnSpc>
                <a:spcPct val="100000"/>
              </a:lnSpc>
              <a:spcBef>
                <a:spcPts val="280"/>
              </a:spcBef>
              <a:spcAft>
                <a:spcPts val="0"/>
              </a:spcAft>
              <a:buClr>
                <a:srgbClr val="888888"/>
              </a:buClr>
              <a:buSzPts val="1400"/>
              <a:buNone/>
              <a:defRPr sz="1400">
                <a:solidFill>
                  <a:srgbClr val="888888"/>
                </a:solidFill>
              </a:defRPr>
            </a:lvl6pPr>
            <a:lvl7pPr marL="3200400" lvl="6" indent="-228600" algn="l" rtl="0">
              <a:lnSpc>
                <a:spcPct val="100000"/>
              </a:lnSpc>
              <a:spcBef>
                <a:spcPts val="280"/>
              </a:spcBef>
              <a:spcAft>
                <a:spcPts val="0"/>
              </a:spcAft>
              <a:buClr>
                <a:srgbClr val="888888"/>
              </a:buClr>
              <a:buSzPts val="1400"/>
              <a:buNone/>
              <a:defRPr sz="1400">
                <a:solidFill>
                  <a:srgbClr val="888888"/>
                </a:solidFill>
              </a:defRPr>
            </a:lvl7pPr>
            <a:lvl8pPr marL="3657600" lvl="7" indent="-228600" algn="l" rtl="0">
              <a:lnSpc>
                <a:spcPct val="100000"/>
              </a:lnSpc>
              <a:spcBef>
                <a:spcPts val="280"/>
              </a:spcBef>
              <a:spcAft>
                <a:spcPts val="0"/>
              </a:spcAft>
              <a:buClr>
                <a:srgbClr val="888888"/>
              </a:buClr>
              <a:buSzPts val="1400"/>
              <a:buNone/>
              <a:defRPr sz="1400">
                <a:solidFill>
                  <a:srgbClr val="888888"/>
                </a:solidFill>
              </a:defRPr>
            </a:lvl8pPr>
            <a:lvl9pPr marL="4114800" lvl="8" indent="-228600" algn="l" rtl="0">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99" name="Google Shape;99;p19"/>
          <p:cNvSpPr txBox="1">
            <a:spLocks noGrp="1"/>
          </p:cNvSpPr>
          <p:nvPr>
            <p:ph type="dt" idx="10"/>
          </p:nvPr>
        </p:nvSpPr>
        <p:spPr>
          <a:xfrm>
            <a:off x="447675" y="4572000"/>
            <a:ext cx="21336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0" name="Google Shape;100;p19"/>
          <p:cNvSpPr txBox="1">
            <a:spLocks noGrp="1"/>
          </p:cNvSpPr>
          <p:nvPr>
            <p:ph type="ftr" idx="11"/>
          </p:nvPr>
        </p:nvSpPr>
        <p:spPr>
          <a:xfrm>
            <a:off x="3114675" y="4572000"/>
            <a:ext cx="28956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1" name="Google Shape;101;p19"/>
          <p:cNvSpPr txBox="1">
            <a:spLocks noGrp="1"/>
          </p:cNvSpPr>
          <p:nvPr>
            <p:ph type="sldNum" idx="12"/>
          </p:nvPr>
        </p:nvSpPr>
        <p:spPr>
          <a:xfrm>
            <a:off x="6543675" y="4572000"/>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457200" y="400050"/>
            <a:ext cx="8229600" cy="800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solidFill>
                  <a:srgbClr val="3B185A"/>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4" name="Google Shape;104;p20"/>
          <p:cNvSpPr txBox="1">
            <a:spLocks noGrp="1"/>
          </p:cNvSpPr>
          <p:nvPr>
            <p:ph type="body" idx="1"/>
          </p:nvPr>
        </p:nvSpPr>
        <p:spPr>
          <a:xfrm>
            <a:off x="457200" y="1151335"/>
            <a:ext cx="4040100" cy="4800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480"/>
              </a:spcBef>
              <a:spcAft>
                <a:spcPts val="0"/>
              </a:spcAft>
              <a:buClr>
                <a:schemeClr val="dk1"/>
              </a:buClr>
              <a:buSzPts val="2400"/>
              <a:buNone/>
              <a:defRPr sz="2400" b="1"/>
            </a:lvl1pPr>
            <a:lvl2pPr marL="914400" lvl="1" indent="-228600" algn="l" rtl="0">
              <a:lnSpc>
                <a:spcPct val="100000"/>
              </a:lnSpc>
              <a:spcBef>
                <a:spcPts val="400"/>
              </a:spcBef>
              <a:spcAft>
                <a:spcPts val="0"/>
              </a:spcAft>
              <a:buClr>
                <a:schemeClr val="dk1"/>
              </a:buClr>
              <a:buSzPts val="2000"/>
              <a:buNone/>
              <a:defRPr sz="2000" b="1"/>
            </a:lvl2pPr>
            <a:lvl3pPr marL="1371600" lvl="2" indent="-228600" algn="l" rtl="0">
              <a:lnSpc>
                <a:spcPct val="100000"/>
              </a:lnSpc>
              <a:spcBef>
                <a:spcPts val="360"/>
              </a:spcBef>
              <a:spcAft>
                <a:spcPts val="0"/>
              </a:spcAft>
              <a:buClr>
                <a:schemeClr val="dk1"/>
              </a:buClr>
              <a:buSzPts val="1800"/>
              <a:buNone/>
              <a:defRPr sz="1800" b="1"/>
            </a:lvl3pPr>
            <a:lvl4pPr marL="1828800" lvl="3" indent="-228600" algn="l" rtl="0">
              <a:lnSpc>
                <a:spcPct val="100000"/>
              </a:lnSpc>
              <a:spcBef>
                <a:spcPts val="320"/>
              </a:spcBef>
              <a:spcAft>
                <a:spcPts val="0"/>
              </a:spcAft>
              <a:buClr>
                <a:schemeClr val="dk1"/>
              </a:buClr>
              <a:buSzPts val="1600"/>
              <a:buNone/>
              <a:defRPr sz="1600" b="1"/>
            </a:lvl4pPr>
            <a:lvl5pPr marL="2286000" lvl="4" indent="-228600" algn="l" rtl="0">
              <a:lnSpc>
                <a:spcPct val="100000"/>
              </a:lnSpc>
              <a:spcBef>
                <a:spcPts val="320"/>
              </a:spcBef>
              <a:spcAft>
                <a:spcPts val="0"/>
              </a:spcAft>
              <a:buClr>
                <a:schemeClr val="dk1"/>
              </a:buClr>
              <a:buSzPts val="1600"/>
              <a:buNone/>
              <a:defRPr sz="1600" b="1"/>
            </a:lvl5pPr>
            <a:lvl6pPr marL="2743200" lvl="5" indent="-228600" algn="l" rtl="0">
              <a:lnSpc>
                <a:spcPct val="100000"/>
              </a:lnSpc>
              <a:spcBef>
                <a:spcPts val="320"/>
              </a:spcBef>
              <a:spcAft>
                <a:spcPts val="0"/>
              </a:spcAft>
              <a:buClr>
                <a:schemeClr val="dk1"/>
              </a:buClr>
              <a:buSzPts val="1600"/>
              <a:buNone/>
              <a:defRPr sz="1600" b="1"/>
            </a:lvl6pPr>
            <a:lvl7pPr marL="3200400" lvl="6" indent="-228600" algn="l" rtl="0">
              <a:lnSpc>
                <a:spcPct val="100000"/>
              </a:lnSpc>
              <a:spcBef>
                <a:spcPts val="320"/>
              </a:spcBef>
              <a:spcAft>
                <a:spcPts val="0"/>
              </a:spcAft>
              <a:buClr>
                <a:schemeClr val="dk1"/>
              </a:buClr>
              <a:buSzPts val="1600"/>
              <a:buNone/>
              <a:defRPr sz="1600" b="1"/>
            </a:lvl7pPr>
            <a:lvl8pPr marL="3657600" lvl="7" indent="-228600" algn="l" rtl="0">
              <a:lnSpc>
                <a:spcPct val="100000"/>
              </a:lnSpc>
              <a:spcBef>
                <a:spcPts val="320"/>
              </a:spcBef>
              <a:spcAft>
                <a:spcPts val="0"/>
              </a:spcAft>
              <a:buClr>
                <a:schemeClr val="dk1"/>
              </a:buClr>
              <a:buSzPts val="1600"/>
              <a:buNone/>
              <a:defRPr sz="1600" b="1"/>
            </a:lvl8pPr>
            <a:lvl9pPr marL="4114800" lvl="8" indent="-228600" algn="l" rtl="0">
              <a:lnSpc>
                <a:spcPct val="100000"/>
              </a:lnSpc>
              <a:spcBef>
                <a:spcPts val="320"/>
              </a:spcBef>
              <a:spcAft>
                <a:spcPts val="0"/>
              </a:spcAft>
              <a:buClr>
                <a:schemeClr val="dk1"/>
              </a:buClr>
              <a:buSzPts val="1600"/>
              <a:buNone/>
              <a:defRPr sz="1600" b="1"/>
            </a:lvl9pPr>
          </a:lstStyle>
          <a:p>
            <a:endParaRPr/>
          </a:p>
        </p:txBody>
      </p:sp>
      <p:sp>
        <p:nvSpPr>
          <p:cNvPr id="105" name="Google Shape;105;p20"/>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Autofit/>
          </a:bodyPr>
          <a:lstStyle>
            <a:lvl1pPr marL="457200" lvl="0" indent="-381000" algn="l" rtl="0">
              <a:lnSpc>
                <a:spcPct val="100000"/>
              </a:lnSpc>
              <a:spcBef>
                <a:spcPts val="480"/>
              </a:spcBef>
              <a:spcAft>
                <a:spcPts val="0"/>
              </a:spcAft>
              <a:buClr>
                <a:schemeClr val="dk1"/>
              </a:buClr>
              <a:buSzPts val="2400"/>
              <a:buChar char="•"/>
              <a:defRPr sz="2400"/>
            </a:lvl1pPr>
            <a:lvl2pPr marL="914400" lvl="1" indent="-355600" algn="l" rtl="0">
              <a:lnSpc>
                <a:spcPct val="100000"/>
              </a:lnSpc>
              <a:spcBef>
                <a:spcPts val="400"/>
              </a:spcBef>
              <a:spcAft>
                <a:spcPts val="0"/>
              </a:spcAft>
              <a:buClr>
                <a:schemeClr val="dk1"/>
              </a:buClr>
              <a:buSzPts val="2000"/>
              <a:buChar char="–"/>
              <a:defRPr sz="2000"/>
            </a:lvl2pPr>
            <a:lvl3pPr marL="1371600" lvl="2" indent="-342900" algn="l" rtl="0">
              <a:lnSpc>
                <a:spcPct val="100000"/>
              </a:lnSpc>
              <a:spcBef>
                <a:spcPts val="360"/>
              </a:spcBef>
              <a:spcAft>
                <a:spcPts val="0"/>
              </a:spcAft>
              <a:buClr>
                <a:schemeClr val="dk1"/>
              </a:buClr>
              <a:buSzPts val="1800"/>
              <a:buChar char="•"/>
              <a:defRPr sz="1800"/>
            </a:lvl3pPr>
            <a:lvl4pPr marL="1828800" lvl="3" indent="-330200" algn="l" rtl="0">
              <a:lnSpc>
                <a:spcPct val="100000"/>
              </a:lnSpc>
              <a:spcBef>
                <a:spcPts val="320"/>
              </a:spcBef>
              <a:spcAft>
                <a:spcPts val="0"/>
              </a:spcAft>
              <a:buClr>
                <a:schemeClr val="dk1"/>
              </a:buClr>
              <a:buSzPts val="1600"/>
              <a:buChar char="–"/>
              <a:defRPr sz="1600"/>
            </a:lvl4pPr>
            <a:lvl5pPr marL="2286000" lvl="4" indent="-330200" algn="l" rtl="0">
              <a:lnSpc>
                <a:spcPct val="100000"/>
              </a:lnSpc>
              <a:spcBef>
                <a:spcPts val="320"/>
              </a:spcBef>
              <a:spcAft>
                <a:spcPts val="0"/>
              </a:spcAft>
              <a:buClr>
                <a:schemeClr val="dk1"/>
              </a:buClr>
              <a:buSzPts val="1600"/>
              <a:buChar char="»"/>
              <a:defRPr sz="1600"/>
            </a:lvl5pPr>
            <a:lvl6pPr marL="2743200" lvl="5" indent="-330200" algn="l" rtl="0">
              <a:lnSpc>
                <a:spcPct val="100000"/>
              </a:lnSpc>
              <a:spcBef>
                <a:spcPts val="320"/>
              </a:spcBef>
              <a:spcAft>
                <a:spcPts val="0"/>
              </a:spcAft>
              <a:buClr>
                <a:schemeClr val="dk1"/>
              </a:buClr>
              <a:buSzPts val="1600"/>
              <a:buChar char="•"/>
              <a:defRPr sz="1600"/>
            </a:lvl6pPr>
            <a:lvl7pPr marL="3200400" lvl="6" indent="-330200" algn="l" rtl="0">
              <a:lnSpc>
                <a:spcPct val="100000"/>
              </a:lnSpc>
              <a:spcBef>
                <a:spcPts val="320"/>
              </a:spcBef>
              <a:spcAft>
                <a:spcPts val="0"/>
              </a:spcAft>
              <a:buClr>
                <a:schemeClr val="dk1"/>
              </a:buClr>
              <a:buSzPts val="1600"/>
              <a:buChar char="•"/>
              <a:defRPr sz="1600"/>
            </a:lvl7pPr>
            <a:lvl8pPr marL="3657600" lvl="7" indent="-330200" algn="l" rtl="0">
              <a:lnSpc>
                <a:spcPct val="100000"/>
              </a:lnSpc>
              <a:spcBef>
                <a:spcPts val="320"/>
              </a:spcBef>
              <a:spcAft>
                <a:spcPts val="0"/>
              </a:spcAft>
              <a:buClr>
                <a:schemeClr val="dk1"/>
              </a:buClr>
              <a:buSzPts val="1600"/>
              <a:buChar char="•"/>
              <a:defRPr sz="1600"/>
            </a:lvl8pPr>
            <a:lvl9pPr marL="4114800" lvl="8" indent="-330200" algn="l" rtl="0">
              <a:lnSpc>
                <a:spcPct val="100000"/>
              </a:lnSpc>
              <a:spcBef>
                <a:spcPts val="320"/>
              </a:spcBef>
              <a:spcAft>
                <a:spcPts val="0"/>
              </a:spcAft>
              <a:buClr>
                <a:schemeClr val="dk1"/>
              </a:buClr>
              <a:buSzPts val="1600"/>
              <a:buChar char="•"/>
              <a:defRPr sz="1600"/>
            </a:lvl9pPr>
          </a:lstStyle>
          <a:p>
            <a:endParaRPr/>
          </a:p>
        </p:txBody>
      </p:sp>
      <p:sp>
        <p:nvSpPr>
          <p:cNvPr id="106" name="Google Shape;106;p20"/>
          <p:cNvSpPr txBox="1">
            <a:spLocks noGrp="1"/>
          </p:cNvSpPr>
          <p:nvPr>
            <p:ph type="body" idx="3"/>
          </p:nvPr>
        </p:nvSpPr>
        <p:spPr>
          <a:xfrm>
            <a:off x="4645025" y="1151335"/>
            <a:ext cx="4041900" cy="4800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480"/>
              </a:spcBef>
              <a:spcAft>
                <a:spcPts val="0"/>
              </a:spcAft>
              <a:buClr>
                <a:schemeClr val="dk1"/>
              </a:buClr>
              <a:buSzPts val="2400"/>
              <a:buNone/>
              <a:defRPr sz="2400" b="1"/>
            </a:lvl1pPr>
            <a:lvl2pPr marL="914400" lvl="1" indent="-228600" algn="l" rtl="0">
              <a:lnSpc>
                <a:spcPct val="100000"/>
              </a:lnSpc>
              <a:spcBef>
                <a:spcPts val="400"/>
              </a:spcBef>
              <a:spcAft>
                <a:spcPts val="0"/>
              </a:spcAft>
              <a:buClr>
                <a:schemeClr val="dk1"/>
              </a:buClr>
              <a:buSzPts val="2000"/>
              <a:buNone/>
              <a:defRPr sz="2000" b="1"/>
            </a:lvl2pPr>
            <a:lvl3pPr marL="1371600" lvl="2" indent="-228600" algn="l" rtl="0">
              <a:lnSpc>
                <a:spcPct val="100000"/>
              </a:lnSpc>
              <a:spcBef>
                <a:spcPts val="360"/>
              </a:spcBef>
              <a:spcAft>
                <a:spcPts val="0"/>
              </a:spcAft>
              <a:buClr>
                <a:schemeClr val="dk1"/>
              </a:buClr>
              <a:buSzPts val="1800"/>
              <a:buNone/>
              <a:defRPr sz="1800" b="1"/>
            </a:lvl3pPr>
            <a:lvl4pPr marL="1828800" lvl="3" indent="-228600" algn="l" rtl="0">
              <a:lnSpc>
                <a:spcPct val="100000"/>
              </a:lnSpc>
              <a:spcBef>
                <a:spcPts val="320"/>
              </a:spcBef>
              <a:spcAft>
                <a:spcPts val="0"/>
              </a:spcAft>
              <a:buClr>
                <a:schemeClr val="dk1"/>
              </a:buClr>
              <a:buSzPts val="1600"/>
              <a:buNone/>
              <a:defRPr sz="1600" b="1"/>
            </a:lvl4pPr>
            <a:lvl5pPr marL="2286000" lvl="4" indent="-228600" algn="l" rtl="0">
              <a:lnSpc>
                <a:spcPct val="100000"/>
              </a:lnSpc>
              <a:spcBef>
                <a:spcPts val="320"/>
              </a:spcBef>
              <a:spcAft>
                <a:spcPts val="0"/>
              </a:spcAft>
              <a:buClr>
                <a:schemeClr val="dk1"/>
              </a:buClr>
              <a:buSzPts val="1600"/>
              <a:buNone/>
              <a:defRPr sz="1600" b="1"/>
            </a:lvl5pPr>
            <a:lvl6pPr marL="2743200" lvl="5" indent="-228600" algn="l" rtl="0">
              <a:lnSpc>
                <a:spcPct val="100000"/>
              </a:lnSpc>
              <a:spcBef>
                <a:spcPts val="320"/>
              </a:spcBef>
              <a:spcAft>
                <a:spcPts val="0"/>
              </a:spcAft>
              <a:buClr>
                <a:schemeClr val="dk1"/>
              </a:buClr>
              <a:buSzPts val="1600"/>
              <a:buNone/>
              <a:defRPr sz="1600" b="1"/>
            </a:lvl6pPr>
            <a:lvl7pPr marL="3200400" lvl="6" indent="-228600" algn="l" rtl="0">
              <a:lnSpc>
                <a:spcPct val="100000"/>
              </a:lnSpc>
              <a:spcBef>
                <a:spcPts val="320"/>
              </a:spcBef>
              <a:spcAft>
                <a:spcPts val="0"/>
              </a:spcAft>
              <a:buClr>
                <a:schemeClr val="dk1"/>
              </a:buClr>
              <a:buSzPts val="1600"/>
              <a:buNone/>
              <a:defRPr sz="1600" b="1"/>
            </a:lvl7pPr>
            <a:lvl8pPr marL="3657600" lvl="7" indent="-228600" algn="l" rtl="0">
              <a:lnSpc>
                <a:spcPct val="100000"/>
              </a:lnSpc>
              <a:spcBef>
                <a:spcPts val="320"/>
              </a:spcBef>
              <a:spcAft>
                <a:spcPts val="0"/>
              </a:spcAft>
              <a:buClr>
                <a:schemeClr val="dk1"/>
              </a:buClr>
              <a:buSzPts val="1600"/>
              <a:buNone/>
              <a:defRPr sz="1600" b="1"/>
            </a:lvl8pPr>
            <a:lvl9pPr marL="4114800" lvl="8" indent="-228600" algn="l" rtl="0">
              <a:lnSpc>
                <a:spcPct val="100000"/>
              </a:lnSpc>
              <a:spcBef>
                <a:spcPts val="320"/>
              </a:spcBef>
              <a:spcAft>
                <a:spcPts val="0"/>
              </a:spcAft>
              <a:buClr>
                <a:schemeClr val="dk1"/>
              </a:buClr>
              <a:buSzPts val="1600"/>
              <a:buNone/>
              <a:defRPr sz="1600" b="1"/>
            </a:lvl9pPr>
          </a:lstStyle>
          <a:p>
            <a:endParaRPr/>
          </a:p>
        </p:txBody>
      </p:sp>
      <p:sp>
        <p:nvSpPr>
          <p:cNvPr id="107" name="Google Shape;107;p20"/>
          <p:cNvSpPr txBox="1">
            <a:spLocks noGrp="1"/>
          </p:cNvSpPr>
          <p:nvPr>
            <p:ph type="body" idx="4"/>
          </p:nvPr>
        </p:nvSpPr>
        <p:spPr>
          <a:xfrm>
            <a:off x="4645025" y="1631156"/>
            <a:ext cx="4041900" cy="2963400"/>
          </a:xfrm>
          <a:prstGeom prst="rect">
            <a:avLst/>
          </a:prstGeom>
          <a:noFill/>
          <a:ln>
            <a:noFill/>
          </a:ln>
        </p:spPr>
        <p:txBody>
          <a:bodyPr spcFirstLastPara="1" wrap="square" lIns="91425" tIns="45700" rIns="91425" bIns="45700" anchor="t" anchorCtr="0">
            <a:noAutofit/>
          </a:bodyPr>
          <a:lstStyle>
            <a:lvl1pPr marL="457200" lvl="0" indent="-381000" algn="l" rtl="0">
              <a:lnSpc>
                <a:spcPct val="100000"/>
              </a:lnSpc>
              <a:spcBef>
                <a:spcPts val="480"/>
              </a:spcBef>
              <a:spcAft>
                <a:spcPts val="0"/>
              </a:spcAft>
              <a:buClr>
                <a:schemeClr val="dk1"/>
              </a:buClr>
              <a:buSzPts val="2400"/>
              <a:buChar char="•"/>
              <a:defRPr sz="2400"/>
            </a:lvl1pPr>
            <a:lvl2pPr marL="914400" lvl="1" indent="-355600" algn="l" rtl="0">
              <a:lnSpc>
                <a:spcPct val="100000"/>
              </a:lnSpc>
              <a:spcBef>
                <a:spcPts val="400"/>
              </a:spcBef>
              <a:spcAft>
                <a:spcPts val="0"/>
              </a:spcAft>
              <a:buClr>
                <a:schemeClr val="dk1"/>
              </a:buClr>
              <a:buSzPts val="2000"/>
              <a:buChar char="–"/>
              <a:defRPr sz="2000"/>
            </a:lvl2pPr>
            <a:lvl3pPr marL="1371600" lvl="2" indent="-342900" algn="l" rtl="0">
              <a:lnSpc>
                <a:spcPct val="100000"/>
              </a:lnSpc>
              <a:spcBef>
                <a:spcPts val="360"/>
              </a:spcBef>
              <a:spcAft>
                <a:spcPts val="0"/>
              </a:spcAft>
              <a:buClr>
                <a:schemeClr val="dk1"/>
              </a:buClr>
              <a:buSzPts val="1800"/>
              <a:buChar char="•"/>
              <a:defRPr sz="1800"/>
            </a:lvl3pPr>
            <a:lvl4pPr marL="1828800" lvl="3" indent="-330200" algn="l" rtl="0">
              <a:lnSpc>
                <a:spcPct val="100000"/>
              </a:lnSpc>
              <a:spcBef>
                <a:spcPts val="320"/>
              </a:spcBef>
              <a:spcAft>
                <a:spcPts val="0"/>
              </a:spcAft>
              <a:buClr>
                <a:schemeClr val="dk1"/>
              </a:buClr>
              <a:buSzPts val="1600"/>
              <a:buChar char="–"/>
              <a:defRPr sz="1600"/>
            </a:lvl4pPr>
            <a:lvl5pPr marL="2286000" lvl="4" indent="-330200" algn="l" rtl="0">
              <a:lnSpc>
                <a:spcPct val="100000"/>
              </a:lnSpc>
              <a:spcBef>
                <a:spcPts val="320"/>
              </a:spcBef>
              <a:spcAft>
                <a:spcPts val="0"/>
              </a:spcAft>
              <a:buClr>
                <a:schemeClr val="dk1"/>
              </a:buClr>
              <a:buSzPts val="1600"/>
              <a:buChar char="»"/>
              <a:defRPr sz="1600"/>
            </a:lvl5pPr>
            <a:lvl6pPr marL="2743200" lvl="5" indent="-330200" algn="l" rtl="0">
              <a:lnSpc>
                <a:spcPct val="100000"/>
              </a:lnSpc>
              <a:spcBef>
                <a:spcPts val="320"/>
              </a:spcBef>
              <a:spcAft>
                <a:spcPts val="0"/>
              </a:spcAft>
              <a:buClr>
                <a:schemeClr val="dk1"/>
              </a:buClr>
              <a:buSzPts val="1600"/>
              <a:buChar char="•"/>
              <a:defRPr sz="1600"/>
            </a:lvl6pPr>
            <a:lvl7pPr marL="3200400" lvl="6" indent="-330200" algn="l" rtl="0">
              <a:lnSpc>
                <a:spcPct val="100000"/>
              </a:lnSpc>
              <a:spcBef>
                <a:spcPts val="320"/>
              </a:spcBef>
              <a:spcAft>
                <a:spcPts val="0"/>
              </a:spcAft>
              <a:buClr>
                <a:schemeClr val="dk1"/>
              </a:buClr>
              <a:buSzPts val="1600"/>
              <a:buChar char="•"/>
              <a:defRPr sz="1600"/>
            </a:lvl7pPr>
            <a:lvl8pPr marL="3657600" lvl="7" indent="-330200" algn="l" rtl="0">
              <a:lnSpc>
                <a:spcPct val="100000"/>
              </a:lnSpc>
              <a:spcBef>
                <a:spcPts val="320"/>
              </a:spcBef>
              <a:spcAft>
                <a:spcPts val="0"/>
              </a:spcAft>
              <a:buClr>
                <a:schemeClr val="dk1"/>
              </a:buClr>
              <a:buSzPts val="1600"/>
              <a:buChar char="•"/>
              <a:defRPr sz="1600"/>
            </a:lvl8pPr>
            <a:lvl9pPr marL="4114800" lvl="8" indent="-330200" algn="l" rtl="0">
              <a:lnSpc>
                <a:spcPct val="100000"/>
              </a:lnSpc>
              <a:spcBef>
                <a:spcPts val="320"/>
              </a:spcBef>
              <a:spcAft>
                <a:spcPts val="0"/>
              </a:spcAft>
              <a:buClr>
                <a:schemeClr val="dk1"/>
              </a:buClr>
              <a:buSzPts val="1600"/>
              <a:buChar char="•"/>
              <a:defRPr sz="1600"/>
            </a:lvl9pPr>
          </a:lstStyle>
          <a:p>
            <a:endParaRPr/>
          </a:p>
        </p:txBody>
      </p:sp>
      <p:sp>
        <p:nvSpPr>
          <p:cNvPr id="108" name="Google Shape;108;p20"/>
          <p:cNvSpPr txBox="1">
            <a:spLocks noGrp="1"/>
          </p:cNvSpPr>
          <p:nvPr>
            <p:ph type="dt" idx="10"/>
          </p:nvPr>
        </p:nvSpPr>
        <p:spPr>
          <a:xfrm>
            <a:off x="447675" y="4572000"/>
            <a:ext cx="21336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9" name="Google Shape;109;p20"/>
          <p:cNvSpPr txBox="1">
            <a:spLocks noGrp="1"/>
          </p:cNvSpPr>
          <p:nvPr>
            <p:ph type="ftr" idx="11"/>
          </p:nvPr>
        </p:nvSpPr>
        <p:spPr>
          <a:xfrm>
            <a:off x="3114675" y="4572000"/>
            <a:ext cx="28956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0" name="Google Shape;110;p20"/>
          <p:cNvSpPr txBox="1">
            <a:spLocks noGrp="1"/>
          </p:cNvSpPr>
          <p:nvPr>
            <p:ph type="sldNum" idx="12"/>
          </p:nvPr>
        </p:nvSpPr>
        <p:spPr>
          <a:xfrm>
            <a:off x="6934200" y="4755356"/>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11" name="Google Shape;111;p20"/>
          <p:cNvSpPr/>
          <p:nvPr/>
        </p:nvSpPr>
        <p:spPr>
          <a:xfrm>
            <a:off x="0" y="5014913"/>
            <a:ext cx="9144000" cy="128400"/>
          </a:xfrm>
          <a:prstGeom prst="rect">
            <a:avLst/>
          </a:prstGeom>
          <a:solidFill>
            <a:srgbClr val="39275B">
              <a:alpha val="8431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2" name="Google Shape;112;p20"/>
          <p:cNvSpPr/>
          <p:nvPr/>
        </p:nvSpPr>
        <p:spPr>
          <a:xfrm>
            <a:off x="8162925" y="4758928"/>
            <a:ext cx="514500" cy="384600"/>
          </a:xfrm>
          <a:prstGeom prst="rect">
            <a:avLst/>
          </a:prstGeom>
          <a:solidFill>
            <a:srgbClr val="39275B"/>
          </a:solidFill>
          <a:ln>
            <a:noFill/>
          </a:ln>
          <a:effectLst>
            <a:outerShdw dist="23000" dir="12660004" rotWithShape="0">
              <a:srgbClr val="808080">
                <a:alpha val="2627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3" name="Google Shape;113;p20" descr="UW_W-Logo_RGB.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250238" y="4866085"/>
            <a:ext cx="254794" cy="171450"/>
          </a:xfrm>
          <a:prstGeom prst="rect">
            <a:avLst/>
          </a:prstGeom>
          <a:noFill/>
          <a:ln>
            <a:noFill/>
          </a:ln>
        </p:spPr>
      </p:pic>
      <p:pic>
        <p:nvPicPr>
          <p:cNvPr id="114" name="Google Shape;114;p2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57200" y="185263"/>
            <a:ext cx="1454941" cy="185622"/>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457200" y="400050"/>
            <a:ext cx="3008400" cy="8001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1400"/>
              <a:buNone/>
              <a:defRPr sz="2000" b="1"/>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7" name="Google Shape;117;p21"/>
          <p:cNvSpPr txBox="1">
            <a:spLocks noGrp="1"/>
          </p:cNvSpPr>
          <p:nvPr>
            <p:ph type="body" idx="1"/>
          </p:nvPr>
        </p:nvSpPr>
        <p:spPr>
          <a:xfrm>
            <a:off x="3575050" y="400051"/>
            <a:ext cx="5111700" cy="4057500"/>
          </a:xfrm>
          <a:prstGeom prst="rect">
            <a:avLst/>
          </a:prstGeom>
          <a:noFill/>
          <a:ln>
            <a:noFill/>
          </a:ln>
        </p:spPr>
        <p:txBody>
          <a:bodyPr spcFirstLastPara="1" wrap="square" lIns="91425" tIns="45700" rIns="91425" bIns="45700" anchor="t" anchorCtr="0">
            <a:noAutofit/>
          </a:bodyPr>
          <a:lstStyle>
            <a:lvl1pPr marL="457200" lvl="0" indent="-431800" algn="l" rtl="0">
              <a:lnSpc>
                <a:spcPct val="100000"/>
              </a:lnSpc>
              <a:spcBef>
                <a:spcPts val="640"/>
              </a:spcBef>
              <a:spcAft>
                <a:spcPts val="0"/>
              </a:spcAft>
              <a:buClr>
                <a:schemeClr val="dk1"/>
              </a:buClr>
              <a:buSzPts val="3200"/>
              <a:buChar char="•"/>
              <a:defRPr sz="3200"/>
            </a:lvl1pPr>
            <a:lvl2pPr marL="914400" lvl="1" indent="-406400" algn="l" rtl="0">
              <a:lnSpc>
                <a:spcPct val="100000"/>
              </a:lnSpc>
              <a:spcBef>
                <a:spcPts val="560"/>
              </a:spcBef>
              <a:spcAft>
                <a:spcPts val="0"/>
              </a:spcAft>
              <a:buClr>
                <a:schemeClr val="dk1"/>
              </a:buClr>
              <a:buSzPts val="2800"/>
              <a:buChar char="–"/>
              <a:defRPr sz="2800"/>
            </a:lvl2pPr>
            <a:lvl3pPr marL="1371600" lvl="2" indent="-381000" algn="l" rtl="0">
              <a:lnSpc>
                <a:spcPct val="100000"/>
              </a:lnSpc>
              <a:spcBef>
                <a:spcPts val="480"/>
              </a:spcBef>
              <a:spcAft>
                <a:spcPts val="0"/>
              </a:spcAft>
              <a:buClr>
                <a:schemeClr val="dk1"/>
              </a:buClr>
              <a:buSzPts val="2400"/>
              <a:buChar char="•"/>
              <a:defRPr sz="2400"/>
            </a:lvl3pPr>
            <a:lvl4pPr marL="1828800" lvl="3" indent="-355600" algn="l" rtl="0">
              <a:lnSpc>
                <a:spcPct val="100000"/>
              </a:lnSpc>
              <a:spcBef>
                <a:spcPts val="400"/>
              </a:spcBef>
              <a:spcAft>
                <a:spcPts val="0"/>
              </a:spcAft>
              <a:buClr>
                <a:schemeClr val="dk1"/>
              </a:buClr>
              <a:buSzPts val="2000"/>
              <a:buChar char="–"/>
              <a:defRPr sz="2000"/>
            </a:lvl4pPr>
            <a:lvl5pPr marL="2286000" lvl="4" indent="-355600" algn="l" rtl="0">
              <a:lnSpc>
                <a:spcPct val="100000"/>
              </a:lnSpc>
              <a:spcBef>
                <a:spcPts val="400"/>
              </a:spcBef>
              <a:spcAft>
                <a:spcPts val="0"/>
              </a:spcAft>
              <a:buClr>
                <a:schemeClr val="dk1"/>
              </a:buClr>
              <a:buSzPts val="2000"/>
              <a:buChar char="»"/>
              <a:defRPr sz="2000"/>
            </a:lvl5pPr>
            <a:lvl6pPr marL="2743200" lvl="5" indent="-355600" algn="l" rtl="0">
              <a:lnSpc>
                <a:spcPct val="100000"/>
              </a:lnSpc>
              <a:spcBef>
                <a:spcPts val="400"/>
              </a:spcBef>
              <a:spcAft>
                <a:spcPts val="0"/>
              </a:spcAft>
              <a:buClr>
                <a:schemeClr val="dk1"/>
              </a:buClr>
              <a:buSzPts val="2000"/>
              <a:buChar char="•"/>
              <a:defRPr sz="2000"/>
            </a:lvl6pPr>
            <a:lvl7pPr marL="3200400" lvl="6" indent="-355600" algn="l" rtl="0">
              <a:lnSpc>
                <a:spcPct val="100000"/>
              </a:lnSpc>
              <a:spcBef>
                <a:spcPts val="400"/>
              </a:spcBef>
              <a:spcAft>
                <a:spcPts val="0"/>
              </a:spcAft>
              <a:buClr>
                <a:schemeClr val="dk1"/>
              </a:buClr>
              <a:buSzPts val="2000"/>
              <a:buChar char="•"/>
              <a:defRPr sz="2000"/>
            </a:lvl7pPr>
            <a:lvl8pPr marL="3657600" lvl="7" indent="-355600" algn="l" rtl="0">
              <a:lnSpc>
                <a:spcPct val="100000"/>
              </a:lnSpc>
              <a:spcBef>
                <a:spcPts val="400"/>
              </a:spcBef>
              <a:spcAft>
                <a:spcPts val="0"/>
              </a:spcAft>
              <a:buClr>
                <a:schemeClr val="dk1"/>
              </a:buClr>
              <a:buSzPts val="2000"/>
              <a:buChar char="•"/>
              <a:defRPr sz="2000"/>
            </a:lvl8pPr>
            <a:lvl9pPr marL="4114800" lvl="8" indent="-355600" algn="l" rtl="0">
              <a:lnSpc>
                <a:spcPct val="100000"/>
              </a:lnSpc>
              <a:spcBef>
                <a:spcPts val="400"/>
              </a:spcBef>
              <a:spcAft>
                <a:spcPts val="0"/>
              </a:spcAft>
              <a:buClr>
                <a:schemeClr val="dk1"/>
              </a:buClr>
              <a:buSzPts val="2000"/>
              <a:buChar char="•"/>
              <a:defRPr sz="2000"/>
            </a:lvl9pPr>
          </a:lstStyle>
          <a:p>
            <a:endParaRPr/>
          </a:p>
        </p:txBody>
      </p:sp>
      <p:sp>
        <p:nvSpPr>
          <p:cNvPr id="118" name="Google Shape;118;p21"/>
          <p:cNvSpPr txBox="1">
            <a:spLocks noGrp="1"/>
          </p:cNvSpPr>
          <p:nvPr>
            <p:ph type="body" idx="2"/>
          </p:nvPr>
        </p:nvSpPr>
        <p:spPr>
          <a:xfrm>
            <a:off x="457200" y="1257300"/>
            <a:ext cx="3008400" cy="32004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80"/>
              </a:spcBef>
              <a:spcAft>
                <a:spcPts val="0"/>
              </a:spcAft>
              <a:buClr>
                <a:schemeClr val="dk1"/>
              </a:buClr>
              <a:buSzPts val="1400"/>
              <a:buNone/>
              <a:defRPr sz="1400"/>
            </a:lvl1pPr>
            <a:lvl2pPr marL="914400" lvl="1" indent="-228600" algn="l" rtl="0">
              <a:lnSpc>
                <a:spcPct val="100000"/>
              </a:lnSpc>
              <a:spcBef>
                <a:spcPts val="240"/>
              </a:spcBef>
              <a:spcAft>
                <a:spcPts val="0"/>
              </a:spcAft>
              <a:buClr>
                <a:schemeClr val="dk1"/>
              </a:buClr>
              <a:buSzPts val="1200"/>
              <a:buNone/>
              <a:defRPr sz="1200"/>
            </a:lvl2pPr>
            <a:lvl3pPr marL="1371600" lvl="2" indent="-228600" algn="l" rtl="0">
              <a:lnSpc>
                <a:spcPct val="100000"/>
              </a:lnSpc>
              <a:spcBef>
                <a:spcPts val="200"/>
              </a:spcBef>
              <a:spcAft>
                <a:spcPts val="0"/>
              </a:spcAft>
              <a:buClr>
                <a:schemeClr val="dk1"/>
              </a:buClr>
              <a:buSzPts val="1000"/>
              <a:buNone/>
              <a:defRPr sz="1000"/>
            </a:lvl3pPr>
            <a:lvl4pPr marL="1828800" lvl="3" indent="-228600" algn="l" rtl="0">
              <a:lnSpc>
                <a:spcPct val="100000"/>
              </a:lnSpc>
              <a:spcBef>
                <a:spcPts val="180"/>
              </a:spcBef>
              <a:spcAft>
                <a:spcPts val="0"/>
              </a:spcAft>
              <a:buClr>
                <a:schemeClr val="dk1"/>
              </a:buClr>
              <a:buSzPts val="900"/>
              <a:buNone/>
              <a:defRPr sz="900"/>
            </a:lvl4pPr>
            <a:lvl5pPr marL="2286000" lvl="4" indent="-228600" algn="l" rtl="0">
              <a:lnSpc>
                <a:spcPct val="100000"/>
              </a:lnSpc>
              <a:spcBef>
                <a:spcPts val="180"/>
              </a:spcBef>
              <a:spcAft>
                <a:spcPts val="0"/>
              </a:spcAft>
              <a:buClr>
                <a:schemeClr val="dk1"/>
              </a:buClr>
              <a:buSzPts val="900"/>
              <a:buNone/>
              <a:defRPr sz="900"/>
            </a:lvl5pPr>
            <a:lvl6pPr marL="2743200" lvl="5" indent="-228600" algn="l" rtl="0">
              <a:lnSpc>
                <a:spcPct val="100000"/>
              </a:lnSpc>
              <a:spcBef>
                <a:spcPts val="180"/>
              </a:spcBef>
              <a:spcAft>
                <a:spcPts val="0"/>
              </a:spcAft>
              <a:buClr>
                <a:schemeClr val="dk1"/>
              </a:buClr>
              <a:buSzPts val="900"/>
              <a:buNone/>
              <a:defRPr sz="900"/>
            </a:lvl6pPr>
            <a:lvl7pPr marL="3200400" lvl="6" indent="-228600" algn="l" rtl="0">
              <a:lnSpc>
                <a:spcPct val="100000"/>
              </a:lnSpc>
              <a:spcBef>
                <a:spcPts val="180"/>
              </a:spcBef>
              <a:spcAft>
                <a:spcPts val="0"/>
              </a:spcAft>
              <a:buClr>
                <a:schemeClr val="dk1"/>
              </a:buClr>
              <a:buSzPts val="900"/>
              <a:buNone/>
              <a:defRPr sz="900"/>
            </a:lvl7pPr>
            <a:lvl8pPr marL="3657600" lvl="7" indent="-228600" algn="l" rtl="0">
              <a:lnSpc>
                <a:spcPct val="100000"/>
              </a:lnSpc>
              <a:spcBef>
                <a:spcPts val="180"/>
              </a:spcBef>
              <a:spcAft>
                <a:spcPts val="0"/>
              </a:spcAft>
              <a:buClr>
                <a:schemeClr val="dk1"/>
              </a:buClr>
              <a:buSzPts val="900"/>
              <a:buNone/>
              <a:defRPr sz="900"/>
            </a:lvl8pPr>
            <a:lvl9pPr marL="4114800" lvl="8" indent="-228600" algn="l" rtl="0">
              <a:lnSpc>
                <a:spcPct val="100000"/>
              </a:lnSpc>
              <a:spcBef>
                <a:spcPts val="180"/>
              </a:spcBef>
              <a:spcAft>
                <a:spcPts val="0"/>
              </a:spcAft>
              <a:buClr>
                <a:schemeClr val="dk1"/>
              </a:buClr>
              <a:buSzPts val="900"/>
              <a:buNone/>
              <a:defRPr sz="900"/>
            </a:lvl9pPr>
          </a:lstStyle>
          <a:p>
            <a:endParaRPr/>
          </a:p>
        </p:txBody>
      </p:sp>
      <p:sp>
        <p:nvSpPr>
          <p:cNvPr id="119" name="Google Shape;119;p21"/>
          <p:cNvSpPr txBox="1">
            <a:spLocks noGrp="1"/>
          </p:cNvSpPr>
          <p:nvPr>
            <p:ph type="dt" idx="10"/>
          </p:nvPr>
        </p:nvSpPr>
        <p:spPr>
          <a:xfrm>
            <a:off x="447675" y="4572000"/>
            <a:ext cx="21336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0" name="Google Shape;120;p21"/>
          <p:cNvSpPr txBox="1">
            <a:spLocks noGrp="1"/>
          </p:cNvSpPr>
          <p:nvPr>
            <p:ph type="ftr" idx="11"/>
          </p:nvPr>
        </p:nvSpPr>
        <p:spPr>
          <a:xfrm>
            <a:off x="3114675" y="4572000"/>
            <a:ext cx="28956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1" name="Google Shape;121;p21"/>
          <p:cNvSpPr txBox="1">
            <a:spLocks noGrp="1"/>
          </p:cNvSpPr>
          <p:nvPr>
            <p:ph type="sldNum" idx="12"/>
          </p:nvPr>
        </p:nvSpPr>
        <p:spPr>
          <a:xfrm>
            <a:off x="6543675" y="4572000"/>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122" name="Google Shape;122;p2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57200" y="185263"/>
            <a:ext cx="1454941" cy="18562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3"/>
        <p:cNvGrpSpPr/>
        <p:nvPr/>
      </p:nvGrpSpPr>
      <p:grpSpPr>
        <a:xfrm>
          <a:off x="0" y="0"/>
          <a:ext cx="0" cy="0"/>
          <a:chOff x="0" y="0"/>
          <a:chExt cx="0" cy="0"/>
        </a:xfrm>
      </p:grpSpPr>
      <p:sp>
        <p:nvSpPr>
          <p:cNvPr id="124" name="Google Shape;124;p22"/>
          <p:cNvSpPr txBox="1">
            <a:spLocks noGrp="1"/>
          </p:cNvSpPr>
          <p:nvPr>
            <p:ph type="title"/>
          </p:nvPr>
        </p:nvSpPr>
        <p:spPr>
          <a:xfrm>
            <a:off x="1792288" y="3486150"/>
            <a:ext cx="5486400" cy="4251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1400"/>
              <a:buNone/>
              <a:defRPr sz="2000" b="1"/>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 name="Google Shape;125;p22"/>
          <p:cNvSpPr>
            <a:spLocks noGrp="1"/>
          </p:cNvSpPr>
          <p:nvPr>
            <p:ph type="pic" idx="2"/>
          </p:nvPr>
        </p:nvSpPr>
        <p:spPr>
          <a:xfrm>
            <a:off x="1792288" y="459581"/>
            <a:ext cx="5486400" cy="29694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26" name="Google Shape;126;p22"/>
          <p:cNvSpPr txBox="1">
            <a:spLocks noGrp="1"/>
          </p:cNvSpPr>
          <p:nvPr>
            <p:ph type="body" idx="1"/>
          </p:nvPr>
        </p:nvSpPr>
        <p:spPr>
          <a:xfrm>
            <a:off x="1792288" y="3911203"/>
            <a:ext cx="5486400" cy="5466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80"/>
              </a:spcBef>
              <a:spcAft>
                <a:spcPts val="0"/>
              </a:spcAft>
              <a:buClr>
                <a:schemeClr val="dk1"/>
              </a:buClr>
              <a:buSzPts val="1400"/>
              <a:buNone/>
              <a:defRPr sz="1400"/>
            </a:lvl1pPr>
            <a:lvl2pPr marL="914400" lvl="1" indent="-228600" algn="l" rtl="0">
              <a:lnSpc>
                <a:spcPct val="100000"/>
              </a:lnSpc>
              <a:spcBef>
                <a:spcPts val="240"/>
              </a:spcBef>
              <a:spcAft>
                <a:spcPts val="0"/>
              </a:spcAft>
              <a:buClr>
                <a:schemeClr val="dk1"/>
              </a:buClr>
              <a:buSzPts val="1200"/>
              <a:buNone/>
              <a:defRPr sz="1200"/>
            </a:lvl2pPr>
            <a:lvl3pPr marL="1371600" lvl="2" indent="-228600" algn="l" rtl="0">
              <a:lnSpc>
                <a:spcPct val="100000"/>
              </a:lnSpc>
              <a:spcBef>
                <a:spcPts val="200"/>
              </a:spcBef>
              <a:spcAft>
                <a:spcPts val="0"/>
              </a:spcAft>
              <a:buClr>
                <a:schemeClr val="dk1"/>
              </a:buClr>
              <a:buSzPts val="1000"/>
              <a:buNone/>
              <a:defRPr sz="1000"/>
            </a:lvl3pPr>
            <a:lvl4pPr marL="1828800" lvl="3" indent="-228600" algn="l" rtl="0">
              <a:lnSpc>
                <a:spcPct val="100000"/>
              </a:lnSpc>
              <a:spcBef>
                <a:spcPts val="180"/>
              </a:spcBef>
              <a:spcAft>
                <a:spcPts val="0"/>
              </a:spcAft>
              <a:buClr>
                <a:schemeClr val="dk1"/>
              </a:buClr>
              <a:buSzPts val="900"/>
              <a:buNone/>
              <a:defRPr sz="900"/>
            </a:lvl4pPr>
            <a:lvl5pPr marL="2286000" lvl="4" indent="-228600" algn="l" rtl="0">
              <a:lnSpc>
                <a:spcPct val="100000"/>
              </a:lnSpc>
              <a:spcBef>
                <a:spcPts val="180"/>
              </a:spcBef>
              <a:spcAft>
                <a:spcPts val="0"/>
              </a:spcAft>
              <a:buClr>
                <a:schemeClr val="dk1"/>
              </a:buClr>
              <a:buSzPts val="900"/>
              <a:buNone/>
              <a:defRPr sz="900"/>
            </a:lvl5pPr>
            <a:lvl6pPr marL="2743200" lvl="5" indent="-228600" algn="l" rtl="0">
              <a:lnSpc>
                <a:spcPct val="100000"/>
              </a:lnSpc>
              <a:spcBef>
                <a:spcPts val="180"/>
              </a:spcBef>
              <a:spcAft>
                <a:spcPts val="0"/>
              </a:spcAft>
              <a:buClr>
                <a:schemeClr val="dk1"/>
              </a:buClr>
              <a:buSzPts val="900"/>
              <a:buNone/>
              <a:defRPr sz="900"/>
            </a:lvl6pPr>
            <a:lvl7pPr marL="3200400" lvl="6" indent="-228600" algn="l" rtl="0">
              <a:lnSpc>
                <a:spcPct val="100000"/>
              </a:lnSpc>
              <a:spcBef>
                <a:spcPts val="180"/>
              </a:spcBef>
              <a:spcAft>
                <a:spcPts val="0"/>
              </a:spcAft>
              <a:buClr>
                <a:schemeClr val="dk1"/>
              </a:buClr>
              <a:buSzPts val="900"/>
              <a:buNone/>
              <a:defRPr sz="900"/>
            </a:lvl7pPr>
            <a:lvl8pPr marL="3657600" lvl="7" indent="-228600" algn="l" rtl="0">
              <a:lnSpc>
                <a:spcPct val="100000"/>
              </a:lnSpc>
              <a:spcBef>
                <a:spcPts val="180"/>
              </a:spcBef>
              <a:spcAft>
                <a:spcPts val="0"/>
              </a:spcAft>
              <a:buClr>
                <a:schemeClr val="dk1"/>
              </a:buClr>
              <a:buSzPts val="900"/>
              <a:buNone/>
              <a:defRPr sz="900"/>
            </a:lvl8pPr>
            <a:lvl9pPr marL="4114800" lvl="8" indent="-228600" algn="l" rtl="0">
              <a:lnSpc>
                <a:spcPct val="100000"/>
              </a:lnSpc>
              <a:spcBef>
                <a:spcPts val="180"/>
              </a:spcBef>
              <a:spcAft>
                <a:spcPts val="0"/>
              </a:spcAft>
              <a:buClr>
                <a:schemeClr val="dk1"/>
              </a:buClr>
              <a:buSzPts val="900"/>
              <a:buNone/>
              <a:defRPr sz="900"/>
            </a:lvl9pPr>
          </a:lstStyle>
          <a:p>
            <a:endParaRPr/>
          </a:p>
        </p:txBody>
      </p:sp>
      <p:sp>
        <p:nvSpPr>
          <p:cNvPr id="127" name="Google Shape;127;p22"/>
          <p:cNvSpPr txBox="1">
            <a:spLocks noGrp="1"/>
          </p:cNvSpPr>
          <p:nvPr>
            <p:ph type="dt" idx="10"/>
          </p:nvPr>
        </p:nvSpPr>
        <p:spPr>
          <a:xfrm>
            <a:off x="447675" y="4572000"/>
            <a:ext cx="21336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8" name="Google Shape;128;p22"/>
          <p:cNvSpPr txBox="1">
            <a:spLocks noGrp="1"/>
          </p:cNvSpPr>
          <p:nvPr>
            <p:ph type="ftr" idx="11"/>
          </p:nvPr>
        </p:nvSpPr>
        <p:spPr>
          <a:xfrm>
            <a:off x="3114675" y="4572000"/>
            <a:ext cx="28956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9" name="Google Shape;129;p22"/>
          <p:cNvSpPr txBox="1">
            <a:spLocks noGrp="1"/>
          </p:cNvSpPr>
          <p:nvPr>
            <p:ph type="sldNum" idx="12"/>
          </p:nvPr>
        </p:nvSpPr>
        <p:spPr>
          <a:xfrm>
            <a:off x="6543675" y="4572000"/>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130" name="Google Shape;130;p2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57200" y="185263"/>
            <a:ext cx="1454941" cy="185622"/>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1"/>
        <p:cNvGrpSpPr/>
        <p:nvPr/>
      </p:nvGrpSpPr>
      <p:grpSpPr>
        <a:xfrm>
          <a:off x="0" y="0"/>
          <a:ext cx="0" cy="0"/>
          <a:chOff x="0" y="0"/>
          <a:chExt cx="0" cy="0"/>
        </a:xfrm>
      </p:grpSpPr>
      <p:sp>
        <p:nvSpPr>
          <p:cNvPr id="132" name="Google Shape;132;p23"/>
          <p:cNvSpPr txBox="1">
            <a:spLocks noGrp="1"/>
          </p:cNvSpPr>
          <p:nvPr>
            <p:ph type="title"/>
          </p:nvPr>
        </p:nvSpPr>
        <p:spPr>
          <a:xfrm>
            <a:off x="457200" y="400050"/>
            <a:ext cx="8229600" cy="800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3" name="Google Shape;133;p23"/>
          <p:cNvSpPr txBox="1">
            <a:spLocks noGrp="1"/>
          </p:cNvSpPr>
          <p:nvPr>
            <p:ph type="body" idx="1"/>
          </p:nvPr>
        </p:nvSpPr>
        <p:spPr>
          <a:xfrm rot="5400000">
            <a:off x="2971800" y="-1257300"/>
            <a:ext cx="3200400" cy="8229600"/>
          </a:xfrm>
          <a:prstGeom prst="rect">
            <a:avLst/>
          </a:prstGeom>
          <a:noFill/>
          <a:ln>
            <a:noFill/>
          </a:ln>
        </p:spPr>
        <p:txBody>
          <a:bodyPr spcFirstLastPara="1" wrap="square" lIns="91425" tIns="45700" rIns="91425" bIns="45700" anchor="t" anchorCtr="0">
            <a:noAutofit/>
          </a:bodyPr>
          <a:lstStyle>
            <a:lvl1pPr marL="457200" lvl="0" indent="-342900" algn="l" rtl="0">
              <a:lnSpc>
                <a:spcPct val="100000"/>
              </a:lnSpc>
              <a:spcBef>
                <a:spcPts val="360"/>
              </a:spcBef>
              <a:spcAft>
                <a:spcPts val="0"/>
              </a:spcAft>
              <a:buClr>
                <a:schemeClr val="dk1"/>
              </a:buClr>
              <a:buSzPts val="1800"/>
              <a:buChar char="•"/>
              <a:defRPr/>
            </a:lvl1pPr>
            <a:lvl2pPr marL="914400" lvl="1" indent="-342900" algn="l" rtl="0">
              <a:lnSpc>
                <a:spcPct val="100000"/>
              </a:lnSpc>
              <a:spcBef>
                <a:spcPts val="360"/>
              </a:spcBef>
              <a:spcAft>
                <a:spcPts val="0"/>
              </a:spcAft>
              <a:buClr>
                <a:schemeClr val="dk1"/>
              </a:buClr>
              <a:buSzPts val="1800"/>
              <a:buChar char="–"/>
              <a:defRPr/>
            </a:lvl2pPr>
            <a:lvl3pPr marL="1371600" lvl="2" indent="-342900" algn="l" rtl="0">
              <a:lnSpc>
                <a:spcPct val="100000"/>
              </a:lnSpc>
              <a:spcBef>
                <a:spcPts val="360"/>
              </a:spcBef>
              <a:spcAft>
                <a:spcPts val="0"/>
              </a:spcAft>
              <a:buClr>
                <a:schemeClr val="dk1"/>
              </a:buClr>
              <a:buSzPts val="1800"/>
              <a:buChar char="•"/>
              <a:defRPr/>
            </a:lvl3pPr>
            <a:lvl4pPr marL="1828800" lvl="3" indent="-342900" algn="l" rtl="0">
              <a:lnSpc>
                <a:spcPct val="100000"/>
              </a:lnSpc>
              <a:spcBef>
                <a:spcPts val="360"/>
              </a:spcBef>
              <a:spcAft>
                <a:spcPts val="0"/>
              </a:spcAft>
              <a:buClr>
                <a:schemeClr val="dk1"/>
              </a:buClr>
              <a:buSzPts val="1800"/>
              <a:buChar char="–"/>
              <a:defRPr/>
            </a:lvl4pPr>
            <a:lvl5pPr marL="2286000" lvl="4" indent="-342900" algn="l" rtl="0">
              <a:lnSpc>
                <a:spcPct val="100000"/>
              </a:lnSpc>
              <a:spcBef>
                <a:spcPts val="36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134" name="Google Shape;134;p23"/>
          <p:cNvSpPr txBox="1">
            <a:spLocks noGrp="1"/>
          </p:cNvSpPr>
          <p:nvPr>
            <p:ph type="dt" idx="10"/>
          </p:nvPr>
        </p:nvSpPr>
        <p:spPr>
          <a:xfrm>
            <a:off x="447675" y="4572000"/>
            <a:ext cx="21336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5" name="Google Shape;135;p23"/>
          <p:cNvSpPr txBox="1">
            <a:spLocks noGrp="1"/>
          </p:cNvSpPr>
          <p:nvPr>
            <p:ph type="ftr" idx="11"/>
          </p:nvPr>
        </p:nvSpPr>
        <p:spPr>
          <a:xfrm>
            <a:off x="3114675" y="4572000"/>
            <a:ext cx="28956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6" name="Google Shape;136;p23"/>
          <p:cNvSpPr txBox="1">
            <a:spLocks noGrp="1"/>
          </p:cNvSpPr>
          <p:nvPr>
            <p:ph type="sldNum" idx="12"/>
          </p:nvPr>
        </p:nvSpPr>
        <p:spPr>
          <a:xfrm>
            <a:off x="6543675" y="4572000"/>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7"/>
        <p:cNvGrpSpPr/>
        <p:nvPr/>
      </p:nvGrpSpPr>
      <p:grpSpPr>
        <a:xfrm>
          <a:off x="0" y="0"/>
          <a:ext cx="0" cy="0"/>
          <a:chOff x="0" y="0"/>
          <a:chExt cx="0" cy="0"/>
        </a:xfrm>
      </p:grpSpPr>
      <p:sp>
        <p:nvSpPr>
          <p:cNvPr id="138" name="Google Shape;138;p24"/>
          <p:cNvSpPr txBox="1">
            <a:spLocks noGrp="1"/>
          </p:cNvSpPr>
          <p:nvPr>
            <p:ph type="title"/>
          </p:nvPr>
        </p:nvSpPr>
        <p:spPr>
          <a:xfrm rot="5400000">
            <a:off x="5629350" y="1400101"/>
            <a:ext cx="4057500" cy="20574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9" name="Google Shape;139;p24"/>
          <p:cNvSpPr txBox="1">
            <a:spLocks noGrp="1"/>
          </p:cNvSpPr>
          <p:nvPr>
            <p:ph type="body" idx="1"/>
          </p:nvPr>
        </p:nvSpPr>
        <p:spPr>
          <a:xfrm rot="5400000">
            <a:off x="1438350" y="-581100"/>
            <a:ext cx="4057500" cy="6019800"/>
          </a:xfrm>
          <a:prstGeom prst="rect">
            <a:avLst/>
          </a:prstGeom>
          <a:noFill/>
          <a:ln>
            <a:noFill/>
          </a:ln>
        </p:spPr>
        <p:txBody>
          <a:bodyPr spcFirstLastPara="1" wrap="square" lIns="91425" tIns="45700" rIns="91425" bIns="45700" anchor="t" anchorCtr="0">
            <a:noAutofit/>
          </a:bodyPr>
          <a:lstStyle>
            <a:lvl1pPr marL="457200" lvl="0" indent="-342900" algn="l" rtl="0">
              <a:lnSpc>
                <a:spcPct val="100000"/>
              </a:lnSpc>
              <a:spcBef>
                <a:spcPts val="360"/>
              </a:spcBef>
              <a:spcAft>
                <a:spcPts val="0"/>
              </a:spcAft>
              <a:buClr>
                <a:schemeClr val="dk1"/>
              </a:buClr>
              <a:buSzPts val="1800"/>
              <a:buChar char="•"/>
              <a:defRPr/>
            </a:lvl1pPr>
            <a:lvl2pPr marL="914400" lvl="1" indent="-342900" algn="l" rtl="0">
              <a:lnSpc>
                <a:spcPct val="100000"/>
              </a:lnSpc>
              <a:spcBef>
                <a:spcPts val="360"/>
              </a:spcBef>
              <a:spcAft>
                <a:spcPts val="0"/>
              </a:spcAft>
              <a:buClr>
                <a:schemeClr val="dk1"/>
              </a:buClr>
              <a:buSzPts val="1800"/>
              <a:buChar char="–"/>
              <a:defRPr/>
            </a:lvl2pPr>
            <a:lvl3pPr marL="1371600" lvl="2" indent="-342900" algn="l" rtl="0">
              <a:lnSpc>
                <a:spcPct val="100000"/>
              </a:lnSpc>
              <a:spcBef>
                <a:spcPts val="360"/>
              </a:spcBef>
              <a:spcAft>
                <a:spcPts val="0"/>
              </a:spcAft>
              <a:buClr>
                <a:schemeClr val="dk1"/>
              </a:buClr>
              <a:buSzPts val="1800"/>
              <a:buChar char="•"/>
              <a:defRPr/>
            </a:lvl3pPr>
            <a:lvl4pPr marL="1828800" lvl="3" indent="-342900" algn="l" rtl="0">
              <a:lnSpc>
                <a:spcPct val="100000"/>
              </a:lnSpc>
              <a:spcBef>
                <a:spcPts val="360"/>
              </a:spcBef>
              <a:spcAft>
                <a:spcPts val="0"/>
              </a:spcAft>
              <a:buClr>
                <a:schemeClr val="dk1"/>
              </a:buClr>
              <a:buSzPts val="1800"/>
              <a:buChar char="–"/>
              <a:defRPr/>
            </a:lvl4pPr>
            <a:lvl5pPr marL="2286000" lvl="4" indent="-342900" algn="l" rtl="0">
              <a:lnSpc>
                <a:spcPct val="100000"/>
              </a:lnSpc>
              <a:spcBef>
                <a:spcPts val="36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140" name="Google Shape;140;p24"/>
          <p:cNvSpPr txBox="1">
            <a:spLocks noGrp="1"/>
          </p:cNvSpPr>
          <p:nvPr>
            <p:ph type="dt" idx="10"/>
          </p:nvPr>
        </p:nvSpPr>
        <p:spPr>
          <a:xfrm>
            <a:off x="447675" y="4572000"/>
            <a:ext cx="21336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1" name="Google Shape;141;p24"/>
          <p:cNvSpPr txBox="1">
            <a:spLocks noGrp="1"/>
          </p:cNvSpPr>
          <p:nvPr>
            <p:ph type="ftr" idx="11"/>
          </p:nvPr>
        </p:nvSpPr>
        <p:spPr>
          <a:xfrm>
            <a:off x="3114675" y="4572000"/>
            <a:ext cx="28956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2" name="Google Shape;142;p24"/>
          <p:cNvSpPr txBox="1">
            <a:spLocks noGrp="1"/>
          </p:cNvSpPr>
          <p:nvPr>
            <p:ph type="sldNum" idx="12"/>
          </p:nvPr>
        </p:nvSpPr>
        <p:spPr>
          <a:xfrm>
            <a:off x="6543675" y="4572000"/>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hart" type="chart">
  <p:cSld name="CHART">
    <p:spTree>
      <p:nvGrpSpPr>
        <p:cNvPr id="1" name="Shape 143"/>
        <p:cNvGrpSpPr/>
        <p:nvPr/>
      </p:nvGrpSpPr>
      <p:grpSpPr>
        <a:xfrm>
          <a:off x="0" y="0"/>
          <a:ext cx="0" cy="0"/>
          <a:chOff x="0" y="0"/>
          <a:chExt cx="0" cy="0"/>
        </a:xfrm>
      </p:grpSpPr>
      <p:sp>
        <p:nvSpPr>
          <p:cNvPr id="144" name="Google Shape;144;p25"/>
          <p:cNvSpPr txBox="1">
            <a:spLocks noGrp="1"/>
          </p:cNvSpPr>
          <p:nvPr>
            <p:ph type="title"/>
          </p:nvPr>
        </p:nvSpPr>
        <p:spPr>
          <a:xfrm>
            <a:off x="1371600" y="114300"/>
            <a:ext cx="6477000" cy="8574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5" name="Google Shape;145;p25"/>
          <p:cNvSpPr>
            <a:spLocks noGrp="1"/>
          </p:cNvSpPr>
          <p:nvPr>
            <p:ph type="chart" idx="2"/>
          </p:nvPr>
        </p:nvSpPr>
        <p:spPr>
          <a:xfrm>
            <a:off x="704850" y="1321594"/>
            <a:ext cx="7600800" cy="3536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400050"/>
            <a:ext cx="8229600" cy="800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52" name="Google Shape;52;p13"/>
          <p:cNvSpPr txBox="1">
            <a:spLocks noGrp="1"/>
          </p:cNvSpPr>
          <p:nvPr>
            <p:ph type="body" idx="1"/>
          </p:nvPr>
        </p:nvSpPr>
        <p:spPr>
          <a:xfrm>
            <a:off x="457200" y="1257300"/>
            <a:ext cx="8229600" cy="32004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447675" y="4572000"/>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4" name="Google Shape;54;p13"/>
          <p:cNvSpPr txBox="1">
            <a:spLocks noGrp="1"/>
          </p:cNvSpPr>
          <p:nvPr>
            <p:ph type="ftr" idx="11"/>
          </p:nvPr>
        </p:nvSpPr>
        <p:spPr>
          <a:xfrm>
            <a:off x="3114675" y="4572000"/>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5" name="Google Shape;55;p13"/>
          <p:cNvSpPr txBox="1">
            <a:spLocks noGrp="1"/>
          </p:cNvSpPr>
          <p:nvPr>
            <p:ph type="sldNum" idx="12"/>
          </p:nvPr>
        </p:nvSpPr>
        <p:spPr>
          <a:xfrm>
            <a:off x="6543675" y="4572000"/>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mailto:lyle3@uw.edu"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hyperlink" Target="mailto:acd2@uw.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9"/>
        <p:cNvGrpSpPr/>
        <p:nvPr/>
      </p:nvGrpSpPr>
      <p:grpSpPr>
        <a:xfrm>
          <a:off x="0" y="0"/>
          <a:ext cx="0" cy="0"/>
          <a:chOff x="0" y="0"/>
          <a:chExt cx="0" cy="0"/>
        </a:xfrm>
      </p:grpSpPr>
      <p:sp>
        <p:nvSpPr>
          <p:cNvPr id="150" name="Google Shape;150;p26"/>
          <p:cNvSpPr txBox="1">
            <a:spLocks noGrp="1"/>
          </p:cNvSpPr>
          <p:nvPr>
            <p:ph type="ctrTitle"/>
          </p:nvPr>
        </p:nvSpPr>
        <p:spPr>
          <a:xfrm>
            <a:off x="370650" y="1314450"/>
            <a:ext cx="8342700" cy="1102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latin typeface="Open Sans"/>
                <a:ea typeface="Open Sans"/>
                <a:cs typeface="Open Sans"/>
                <a:sym typeface="Open Sans"/>
              </a:rPr>
              <a:t>Analysis of mid-quarter evaluations</a:t>
            </a:r>
            <a:endParaRPr>
              <a:latin typeface="Open Sans"/>
              <a:ea typeface="Open Sans"/>
              <a:cs typeface="Open Sans"/>
              <a:sym typeface="Open Sans"/>
            </a:endParaRPr>
          </a:p>
        </p:txBody>
      </p:sp>
      <p:sp>
        <p:nvSpPr>
          <p:cNvPr id="151" name="Google Shape;151;p26"/>
          <p:cNvSpPr txBox="1">
            <a:spLocks noGrp="1"/>
          </p:cNvSpPr>
          <p:nvPr>
            <p:ph type="subTitle" idx="1"/>
          </p:nvPr>
        </p:nvSpPr>
        <p:spPr>
          <a:xfrm>
            <a:off x="1371600" y="2631281"/>
            <a:ext cx="6400800" cy="1314600"/>
          </a:xfrm>
          <a:prstGeom prst="rect">
            <a:avLst/>
          </a:prstGeom>
        </p:spPr>
        <p:txBody>
          <a:bodyPr spcFirstLastPara="1" wrap="square" lIns="91425" tIns="45700" rIns="91425" bIns="45700" anchor="t" anchorCtr="0">
            <a:noAutofit/>
          </a:bodyPr>
          <a:lstStyle/>
          <a:p>
            <a:pPr marL="0" lvl="0" indent="0" algn="ctr" rtl="0">
              <a:spcBef>
                <a:spcPts val="640"/>
              </a:spcBef>
              <a:spcAft>
                <a:spcPts val="0"/>
              </a:spcAft>
              <a:buNone/>
            </a:pPr>
            <a:r>
              <a:rPr lang="en" sz="2100">
                <a:latin typeface="Open Sans"/>
                <a:ea typeface="Open Sans"/>
                <a:cs typeface="Open Sans"/>
                <a:sym typeface="Open Sans"/>
              </a:rPr>
              <a:t>Office of Educational Assessment</a:t>
            </a:r>
            <a:endParaRPr sz="2100">
              <a:latin typeface="Open Sans"/>
              <a:ea typeface="Open Sans"/>
              <a:cs typeface="Open Sans"/>
              <a:sym typeface="Open Sans"/>
            </a:endParaRPr>
          </a:p>
          <a:p>
            <a:pPr marL="0" lvl="0" indent="0" algn="ctr" rtl="0">
              <a:spcBef>
                <a:spcPts val="640"/>
              </a:spcBef>
              <a:spcAft>
                <a:spcPts val="0"/>
              </a:spcAft>
              <a:buNone/>
            </a:pPr>
            <a:r>
              <a:rPr lang="en" sz="2100">
                <a:latin typeface="Open Sans"/>
                <a:ea typeface="Open Sans"/>
                <a:cs typeface="Open Sans"/>
                <a:sym typeface="Open Sans"/>
              </a:rPr>
              <a:t>UW Information Technology</a:t>
            </a:r>
            <a:endParaRPr sz="2100">
              <a:latin typeface="Open Sans"/>
              <a:ea typeface="Open Sans"/>
              <a:cs typeface="Open Sans"/>
              <a:sym typeface="Open Sans"/>
            </a:endParaRPr>
          </a:p>
          <a:p>
            <a:pPr marL="0" lvl="0" indent="0" algn="ctr" rtl="0">
              <a:spcBef>
                <a:spcPts val="64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5"/>
          <p:cNvSpPr txBox="1">
            <a:spLocks noGrp="1"/>
          </p:cNvSpPr>
          <p:nvPr>
            <p:ph type="title"/>
          </p:nvPr>
        </p:nvSpPr>
        <p:spPr>
          <a:xfrm>
            <a:off x="457200" y="400050"/>
            <a:ext cx="8229600" cy="800100"/>
          </a:xfrm>
          <a:prstGeom prst="rect">
            <a:avLst/>
          </a:prstGeom>
        </p:spPr>
        <p:txBody>
          <a:bodyPr spcFirstLastPara="1" wrap="square" lIns="91425" tIns="45700" rIns="91425" bIns="45700" anchor="ctr" anchorCtr="0">
            <a:noAutofit/>
          </a:bodyPr>
          <a:lstStyle/>
          <a:p>
            <a:pPr marL="0" lvl="0" indent="0" algn="ctr" rtl="0">
              <a:lnSpc>
                <a:spcPct val="115000"/>
              </a:lnSpc>
              <a:spcBef>
                <a:spcPts val="1800"/>
              </a:spcBef>
              <a:spcAft>
                <a:spcPts val="600"/>
              </a:spcAft>
              <a:buNone/>
            </a:pPr>
            <a:r>
              <a:rPr lang="en" sz="3000">
                <a:solidFill>
                  <a:srgbClr val="39275B"/>
                </a:solidFill>
              </a:rPr>
              <a:t>What is hindering your learning in this course?</a:t>
            </a:r>
            <a:endParaRPr sz="3000">
              <a:solidFill>
                <a:srgbClr val="39275B"/>
              </a:solidFill>
            </a:endParaRPr>
          </a:p>
        </p:txBody>
      </p:sp>
      <p:sp>
        <p:nvSpPr>
          <p:cNvPr id="212" name="Google Shape;212;p35"/>
          <p:cNvSpPr txBox="1">
            <a:spLocks noGrp="1"/>
          </p:cNvSpPr>
          <p:nvPr>
            <p:ph type="body" idx="1"/>
          </p:nvPr>
        </p:nvSpPr>
        <p:spPr>
          <a:xfrm>
            <a:off x="346150" y="1257300"/>
            <a:ext cx="8523900" cy="32004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 sz="1600">
                <a:latin typeface="Open Sans"/>
                <a:ea typeface="Open Sans"/>
                <a:cs typeface="Open Sans"/>
                <a:sym typeface="Open Sans"/>
              </a:rPr>
              <a:t>Qualitative findings echo the topic modeling results and identified additional themes:</a:t>
            </a:r>
            <a:endParaRPr sz="1600">
              <a:latin typeface="Open Sans"/>
              <a:ea typeface="Open Sans"/>
              <a:cs typeface="Open Sans"/>
              <a:sym typeface="Open Sans"/>
            </a:endParaRPr>
          </a:p>
          <a:p>
            <a:pPr marL="0" lvl="0" indent="0" algn="l" rtl="0">
              <a:lnSpc>
                <a:spcPct val="115000"/>
              </a:lnSpc>
              <a:spcBef>
                <a:spcPts val="0"/>
              </a:spcBef>
              <a:spcAft>
                <a:spcPts val="0"/>
              </a:spcAft>
              <a:buNone/>
            </a:pPr>
            <a:endParaRPr sz="1100">
              <a:latin typeface="Open Sans"/>
              <a:ea typeface="Open Sans"/>
              <a:cs typeface="Open Sans"/>
              <a:sym typeface="Open Sans"/>
            </a:endParaRPr>
          </a:p>
          <a:p>
            <a:pPr marL="457200" lvl="0" indent="-311150" algn="l" rtl="0">
              <a:lnSpc>
                <a:spcPct val="115000"/>
              </a:lnSpc>
              <a:spcBef>
                <a:spcPts val="0"/>
              </a:spcBef>
              <a:spcAft>
                <a:spcPts val="0"/>
              </a:spcAft>
              <a:buSzPts val="1300"/>
              <a:buFont typeface="Open Sans"/>
              <a:buChar char="●"/>
            </a:pPr>
            <a:r>
              <a:rPr lang="en" sz="1400">
                <a:latin typeface="Open Sans"/>
                <a:ea typeface="Open Sans"/>
                <a:cs typeface="Open Sans"/>
                <a:sym typeface="Open Sans"/>
              </a:rPr>
              <a:t>One-quarter of respondents mentioned issues surrounding </a:t>
            </a:r>
            <a:r>
              <a:rPr lang="en" sz="1400" b="1">
                <a:latin typeface="Open Sans"/>
                <a:ea typeface="Open Sans"/>
                <a:cs typeface="Open Sans"/>
                <a:sym typeface="Open Sans"/>
              </a:rPr>
              <a:t>course structure and organization </a:t>
            </a:r>
            <a:r>
              <a:rPr lang="en" sz="1400">
                <a:latin typeface="Open Sans"/>
                <a:ea typeface="Open Sans"/>
                <a:cs typeface="Open Sans"/>
                <a:sym typeface="Open Sans"/>
              </a:rPr>
              <a:t>broadly defined.  Respondents commented on </a:t>
            </a:r>
            <a:r>
              <a:rPr lang="en" sz="1400" b="1">
                <a:latin typeface="Open Sans"/>
                <a:ea typeface="Open Sans"/>
                <a:cs typeface="Open Sans"/>
                <a:sym typeface="Open Sans"/>
              </a:rPr>
              <a:t>course pace, lecture length, grading, and expectations</a:t>
            </a:r>
            <a:endParaRPr sz="1400" b="1">
              <a:latin typeface="Open Sans"/>
              <a:ea typeface="Open Sans"/>
              <a:cs typeface="Open Sans"/>
              <a:sym typeface="Open Sans"/>
            </a:endParaRPr>
          </a:p>
          <a:p>
            <a:pPr marL="457200" lvl="0" indent="-311150" algn="l" rtl="0">
              <a:lnSpc>
                <a:spcPct val="115000"/>
              </a:lnSpc>
              <a:spcBef>
                <a:spcPts val="1000"/>
              </a:spcBef>
              <a:spcAft>
                <a:spcPts val="0"/>
              </a:spcAft>
              <a:buSzPts val="1300"/>
              <a:buFont typeface="Open Sans"/>
              <a:buChar char="●"/>
            </a:pPr>
            <a:r>
              <a:rPr lang="en" sz="1400">
                <a:latin typeface="Arial"/>
                <a:ea typeface="Arial"/>
                <a:cs typeface="Arial"/>
                <a:sym typeface="Arial"/>
              </a:rPr>
              <a:t>Around 15% of respondents mentioned </a:t>
            </a:r>
            <a:r>
              <a:rPr lang="en" sz="1400" b="1">
                <a:latin typeface="Arial"/>
                <a:ea typeface="Arial"/>
                <a:cs typeface="Arial"/>
                <a:sym typeface="Arial"/>
              </a:rPr>
              <a:t>course content including challenging material, unclear explanations, and excessive workload</a:t>
            </a:r>
            <a:endParaRPr sz="1400" b="1">
              <a:latin typeface="Arial"/>
              <a:ea typeface="Arial"/>
              <a:cs typeface="Arial"/>
              <a:sym typeface="Arial"/>
            </a:endParaRPr>
          </a:p>
          <a:p>
            <a:pPr marL="457200" lvl="0" indent="-311150" algn="l" rtl="0">
              <a:lnSpc>
                <a:spcPct val="115000"/>
              </a:lnSpc>
              <a:spcBef>
                <a:spcPts val="1000"/>
              </a:spcBef>
              <a:spcAft>
                <a:spcPts val="1000"/>
              </a:spcAft>
              <a:buSzPts val="1300"/>
              <a:buFont typeface="Arial"/>
              <a:buChar char="●"/>
            </a:pPr>
            <a:r>
              <a:rPr lang="en" sz="1400">
                <a:latin typeface="Arial"/>
                <a:ea typeface="Arial"/>
                <a:cs typeface="Arial"/>
                <a:sym typeface="Arial"/>
              </a:rPr>
              <a:t>Approximately 20% of respondents explained that they </a:t>
            </a:r>
            <a:r>
              <a:rPr lang="en" sz="1400" b="1">
                <a:latin typeface="Arial"/>
                <a:ea typeface="Arial"/>
                <a:cs typeface="Arial"/>
                <a:sym typeface="Arial"/>
              </a:rPr>
              <a:t>prefer in-person learning</a:t>
            </a:r>
            <a:r>
              <a:rPr lang="en" sz="1400">
                <a:latin typeface="Arial"/>
                <a:ea typeface="Arial"/>
                <a:cs typeface="Arial"/>
                <a:sym typeface="Arial"/>
              </a:rPr>
              <a:t>, noting that they generally find online courses </a:t>
            </a:r>
            <a:r>
              <a:rPr lang="en" sz="1400" b="1">
                <a:latin typeface="Arial"/>
                <a:ea typeface="Arial"/>
                <a:cs typeface="Arial"/>
                <a:sym typeface="Arial"/>
              </a:rPr>
              <a:t>less engaging and harder to focus on</a:t>
            </a:r>
            <a:endParaRPr sz="1800" b="1">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6"/>
          <p:cNvSpPr txBox="1">
            <a:spLocks noGrp="1"/>
          </p:cNvSpPr>
          <p:nvPr>
            <p:ph type="title"/>
          </p:nvPr>
        </p:nvSpPr>
        <p:spPr>
          <a:xfrm>
            <a:off x="457200" y="400050"/>
            <a:ext cx="8229600" cy="800100"/>
          </a:xfrm>
          <a:prstGeom prst="rect">
            <a:avLst/>
          </a:prstGeom>
        </p:spPr>
        <p:txBody>
          <a:bodyPr spcFirstLastPara="1" wrap="square" lIns="91425" tIns="45700" rIns="91425" bIns="45700" anchor="ctr" anchorCtr="0">
            <a:noAutofit/>
          </a:bodyPr>
          <a:lstStyle/>
          <a:p>
            <a:pPr marL="0" lvl="0" indent="0" algn="ctr" rtl="0">
              <a:lnSpc>
                <a:spcPct val="115000"/>
              </a:lnSpc>
              <a:spcBef>
                <a:spcPts val="1800"/>
              </a:spcBef>
              <a:spcAft>
                <a:spcPts val="600"/>
              </a:spcAft>
              <a:buNone/>
            </a:pPr>
            <a:r>
              <a:rPr lang="en" sz="3000">
                <a:solidFill>
                  <a:srgbClr val="39275B"/>
                </a:solidFill>
              </a:rPr>
              <a:t>What is hindering your learning in this course?</a:t>
            </a:r>
            <a:endParaRPr/>
          </a:p>
        </p:txBody>
      </p:sp>
      <p:sp>
        <p:nvSpPr>
          <p:cNvPr id="218" name="Google Shape;218;p36"/>
          <p:cNvSpPr txBox="1">
            <a:spLocks noGrp="1"/>
          </p:cNvSpPr>
          <p:nvPr>
            <p:ph type="body" idx="1"/>
          </p:nvPr>
        </p:nvSpPr>
        <p:spPr>
          <a:xfrm>
            <a:off x="457200" y="1257300"/>
            <a:ext cx="8229600" cy="32004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500">
                <a:latin typeface="Open Sans"/>
                <a:ea typeface="Open Sans"/>
                <a:cs typeface="Open Sans"/>
                <a:sym typeface="Open Sans"/>
              </a:rPr>
              <a:t>In addition to a</a:t>
            </a:r>
            <a:r>
              <a:rPr lang="en" sz="1500" b="1">
                <a:latin typeface="Open Sans"/>
                <a:ea typeface="Open Sans"/>
                <a:cs typeface="Open Sans"/>
                <a:sym typeface="Open Sans"/>
              </a:rPr>
              <a:t> general preference for in-person learning</a:t>
            </a:r>
            <a:r>
              <a:rPr lang="en" sz="1500">
                <a:latin typeface="Open Sans"/>
                <a:ea typeface="Open Sans"/>
                <a:cs typeface="Open Sans"/>
                <a:sym typeface="Open Sans"/>
              </a:rPr>
              <a:t>, around 20% of respondents also commented on the </a:t>
            </a:r>
            <a:r>
              <a:rPr lang="en" sz="1500" b="1">
                <a:latin typeface="Open Sans"/>
                <a:ea typeface="Open Sans"/>
                <a:cs typeface="Open Sans"/>
                <a:sym typeface="Open Sans"/>
              </a:rPr>
              <a:t>following aspects of online learning as hindrances to their learning:</a:t>
            </a:r>
            <a:endParaRPr sz="1500">
              <a:latin typeface="Open Sans"/>
              <a:ea typeface="Open Sans"/>
              <a:cs typeface="Open Sans"/>
              <a:sym typeface="Open Sans"/>
            </a:endParaRPr>
          </a:p>
          <a:p>
            <a:pPr marL="457200" lvl="0" indent="-317500" algn="l" rtl="0">
              <a:lnSpc>
                <a:spcPct val="115000"/>
              </a:lnSpc>
              <a:spcBef>
                <a:spcPts val="1000"/>
              </a:spcBef>
              <a:spcAft>
                <a:spcPts val="0"/>
              </a:spcAft>
              <a:buSzPts val="1400"/>
              <a:buFont typeface="Open Sans"/>
              <a:buChar char="●"/>
            </a:pPr>
            <a:r>
              <a:rPr lang="en" sz="1400">
                <a:latin typeface="Open Sans"/>
                <a:ea typeface="Open Sans"/>
                <a:cs typeface="Open Sans"/>
                <a:sym typeface="Open Sans"/>
              </a:rPr>
              <a:t>Issues with technology (e.g., internet speed, insufficient hardware, poor recordings)</a:t>
            </a:r>
            <a:endParaRPr sz="1400">
              <a:latin typeface="Open Sans"/>
              <a:ea typeface="Open Sans"/>
              <a:cs typeface="Open Sans"/>
              <a:sym typeface="Open Sans"/>
            </a:endParaRPr>
          </a:p>
          <a:p>
            <a:pPr marL="457200" lvl="0" indent="-317500" algn="l" rtl="0">
              <a:lnSpc>
                <a:spcPct val="115000"/>
              </a:lnSpc>
              <a:spcBef>
                <a:spcPts val="1000"/>
              </a:spcBef>
              <a:spcAft>
                <a:spcPts val="0"/>
              </a:spcAft>
              <a:buSzPts val="1400"/>
              <a:buFont typeface="Open Sans"/>
              <a:buChar char="●"/>
            </a:pPr>
            <a:r>
              <a:rPr lang="en" sz="1400">
                <a:latin typeface="Open Sans"/>
                <a:ea typeface="Open Sans"/>
                <a:cs typeface="Open Sans"/>
                <a:sym typeface="Open Sans"/>
              </a:rPr>
              <a:t>Feelings of disconnect with classmates and/or professors</a:t>
            </a:r>
            <a:endParaRPr sz="1400">
              <a:latin typeface="Open Sans"/>
              <a:ea typeface="Open Sans"/>
              <a:cs typeface="Open Sans"/>
              <a:sym typeface="Open Sans"/>
            </a:endParaRPr>
          </a:p>
          <a:p>
            <a:pPr marL="457200" lvl="0" indent="-317500" algn="l" rtl="0">
              <a:lnSpc>
                <a:spcPct val="115000"/>
              </a:lnSpc>
              <a:spcBef>
                <a:spcPts val="1000"/>
              </a:spcBef>
              <a:spcAft>
                <a:spcPts val="0"/>
              </a:spcAft>
              <a:buSzPts val="1400"/>
              <a:buFont typeface="Open Sans"/>
              <a:buChar char="●"/>
            </a:pPr>
            <a:r>
              <a:rPr lang="en" sz="1400">
                <a:latin typeface="Open Sans"/>
                <a:ea typeface="Open Sans"/>
                <a:cs typeface="Open Sans"/>
                <a:sym typeface="Open Sans"/>
              </a:rPr>
              <a:t>Limitations of online discussion (e.g., unnatural conversation, hard to ask questions, hear other students)</a:t>
            </a:r>
            <a:endParaRPr sz="1400">
              <a:latin typeface="Open Sans"/>
              <a:ea typeface="Open Sans"/>
              <a:cs typeface="Open Sans"/>
              <a:sym typeface="Open Sans"/>
            </a:endParaRPr>
          </a:p>
          <a:p>
            <a:pPr marL="457200" lvl="0" indent="-317500" algn="l" rtl="0">
              <a:lnSpc>
                <a:spcPct val="115000"/>
              </a:lnSpc>
              <a:spcBef>
                <a:spcPts val="1000"/>
              </a:spcBef>
              <a:spcAft>
                <a:spcPts val="0"/>
              </a:spcAft>
              <a:buSzPts val="1400"/>
              <a:buFont typeface="Open Sans"/>
              <a:buChar char="●"/>
            </a:pPr>
            <a:r>
              <a:rPr lang="en" sz="1400">
                <a:latin typeface="Open Sans"/>
                <a:ea typeface="Open Sans"/>
                <a:cs typeface="Open Sans"/>
                <a:sym typeface="Open Sans"/>
              </a:rPr>
              <a:t>Studios/labs/field experience not as effective</a:t>
            </a:r>
            <a:endParaRPr sz="1400">
              <a:latin typeface="Open Sans"/>
              <a:ea typeface="Open Sans"/>
              <a:cs typeface="Open Sans"/>
              <a:sym typeface="Open Sans"/>
            </a:endParaRPr>
          </a:p>
          <a:p>
            <a:pPr marL="457200" lvl="0" indent="-317500" algn="l" rtl="0">
              <a:lnSpc>
                <a:spcPct val="115000"/>
              </a:lnSpc>
              <a:spcBef>
                <a:spcPts val="1000"/>
              </a:spcBef>
              <a:spcAft>
                <a:spcPts val="0"/>
              </a:spcAft>
              <a:buSzPts val="1400"/>
              <a:buFont typeface="Open Sans"/>
              <a:buChar char="●"/>
            </a:pPr>
            <a:r>
              <a:rPr lang="en" sz="1400">
                <a:latin typeface="Open Sans"/>
                <a:ea typeface="Open Sans"/>
                <a:cs typeface="Open Sans"/>
                <a:sym typeface="Open Sans"/>
              </a:rPr>
              <a:t>Breakout groups are ineffective (e.g., students don’t participate, hard to communicate)</a:t>
            </a:r>
            <a:endParaRPr sz="1400">
              <a:latin typeface="Open Sans"/>
              <a:ea typeface="Open Sans"/>
              <a:cs typeface="Open Sans"/>
              <a:sym typeface="Open Sans"/>
            </a:endParaRPr>
          </a:p>
          <a:p>
            <a:pPr marL="457200" lvl="0" indent="-317500" algn="l" rtl="0">
              <a:lnSpc>
                <a:spcPct val="115000"/>
              </a:lnSpc>
              <a:spcBef>
                <a:spcPts val="1000"/>
              </a:spcBef>
              <a:spcAft>
                <a:spcPts val="0"/>
              </a:spcAft>
              <a:buSzPts val="1400"/>
              <a:buFont typeface="Open Sans"/>
              <a:buChar char="●"/>
            </a:pPr>
            <a:r>
              <a:rPr lang="en" sz="1400">
                <a:latin typeface="Open Sans"/>
                <a:ea typeface="Open Sans"/>
                <a:cs typeface="Open Sans"/>
                <a:sym typeface="Open Sans"/>
              </a:rPr>
              <a:t>Currently residing in different time zone</a:t>
            </a:r>
            <a:endParaRPr sz="3500">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7"/>
          <p:cNvSpPr txBox="1">
            <a:spLocks noGrp="1"/>
          </p:cNvSpPr>
          <p:nvPr>
            <p:ph type="title"/>
          </p:nvPr>
        </p:nvSpPr>
        <p:spPr>
          <a:xfrm>
            <a:off x="457200" y="400050"/>
            <a:ext cx="8229600" cy="800100"/>
          </a:xfrm>
          <a:prstGeom prst="rect">
            <a:avLst/>
          </a:prstGeom>
        </p:spPr>
        <p:txBody>
          <a:bodyPr spcFirstLastPara="1" wrap="square" lIns="91425" tIns="45700" rIns="91425" bIns="45700" anchor="ctr" anchorCtr="0">
            <a:noAutofit/>
          </a:bodyPr>
          <a:lstStyle/>
          <a:p>
            <a:pPr marL="0" lvl="0" indent="0" algn="ctr" rtl="0">
              <a:lnSpc>
                <a:spcPct val="115000"/>
              </a:lnSpc>
              <a:spcBef>
                <a:spcPts val="1800"/>
              </a:spcBef>
              <a:spcAft>
                <a:spcPts val="600"/>
              </a:spcAft>
              <a:buNone/>
            </a:pPr>
            <a:r>
              <a:rPr lang="en" sz="3000">
                <a:solidFill>
                  <a:srgbClr val="39275B"/>
                </a:solidFill>
              </a:rPr>
              <a:t>What is hindering your learning in this course?</a:t>
            </a:r>
            <a:endParaRPr sz="3000">
              <a:solidFill>
                <a:srgbClr val="39275B"/>
              </a:solidFill>
            </a:endParaRPr>
          </a:p>
        </p:txBody>
      </p:sp>
      <p:sp>
        <p:nvSpPr>
          <p:cNvPr id="224" name="Google Shape;224;p37"/>
          <p:cNvSpPr txBox="1">
            <a:spLocks noGrp="1"/>
          </p:cNvSpPr>
          <p:nvPr>
            <p:ph type="body" idx="1"/>
          </p:nvPr>
        </p:nvSpPr>
        <p:spPr>
          <a:xfrm>
            <a:off x="457200" y="1257300"/>
            <a:ext cx="8229600" cy="32004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 sz="1200" i="1">
                <a:latin typeface="Open Sans"/>
                <a:ea typeface="Open Sans"/>
                <a:cs typeface="Open Sans"/>
                <a:sym typeface="Open Sans"/>
              </a:rPr>
              <a:t>“Online learning, the lectures are not entirely beneficial given that they rarely go through examples and when they do go over examples it takes up a lot of time to go over only one. ”</a:t>
            </a:r>
            <a:endParaRPr sz="1200" i="1">
              <a:latin typeface="Open Sans"/>
              <a:ea typeface="Open Sans"/>
              <a:cs typeface="Open Sans"/>
              <a:sym typeface="Open Sans"/>
            </a:endParaRPr>
          </a:p>
          <a:p>
            <a:pPr marL="0" lvl="0" indent="0" algn="l" rtl="0">
              <a:lnSpc>
                <a:spcPct val="115000"/>
              </a:lnSpc>
              <a:spcBef>
                <a:spcPts val="1000"/>
              </a:spcBef>
              <a:spcAft>
                <a:spcPts val="0"/>
              </a:spcAft>
              <a:buNone/>
            </a:pPr>
            <a:r>
              <a:rPr lang="en" sz="1200" i="1">
                <a:latin typeface="Open Sans"/>
                <a:ea typeface="Open Sans"/>
                <a:cs typeface="Open Sans"/>
                <a:sym typeface="Open Sans"/>
              </a:rPr>
              <a:t>“Lack of motivation, inability to communicate with my team as often as needed, miscommunication because of shortened meet times... feeling like I can not do enough, no class life balance, long hours of screen time causing sleep problems, and (instructors) adding to the difficulty.”</a:t>
            </a:r>
            <a:endParaRPr sz="1200" i="1">
              <a:latin typeface="Open Sans"/>
              <a:ea typeface="Open Sans"/>
              <a:cs typeface="Open Sans"/>
              <a:sym typeface="Open Sans"/>
            </a:endParaRPr>
          </a:p>
          <a:p>
            <a:pPr marL="0" lvl="0" indent="0" algn="l" rtl="0">
              <a:lnSpc>
                <a:spcPct val="115000"/>
              </a:lnSpc>
              <a:spcBef>
                <a:spcPts val="1000"/>
              </a:spcBef>
              <a:spcAft>
                <a:spcPts val="0"/>
              </a:spcAft>
              <a:buNone/>
            </a:pPr>
            <a:r>
              <a:rPr lang="en" sz="1200" i="1">
                <a:latin typeface="Open Sans"/>
                <a:ea typeface="Open Sans"/>
                <a:cs typeface="Open Sans"/>
                <a:sym typeface="Open Sans"/>
              </a:rPr>
              <a:t>“Setting up these sessions outside of class hours is also more difficult as we do not have a physical space where this would have happened more naturally… this used to happen all the time with instructors as well as peers in the studio and significantly helped improve the learning process.”</a:t>
            </a:r>
            <a:endParaRPr sz="1200" i="1">
              <a:latin typeface="Open Sans"/>
              <a:ea typeface="Open Sans"/>
              <a:cs typeface="Open Sans"/>
              <a:sym typeface="Open Sans"/>
            </a:endParaRPr>
          </a:p>
          <a:p>
            <a:pPr marL="0" lvl="0" indent="0" algn="l" rtl="0">
              <a:lnSpc>
                <a:spcPct val="115000"/>
              </a:lnSpc>
              <a:spcBef>
                <a:spcPts val="0"/>
              </a:spcBef>
              <a:spcAft>
                <a:spcPts val="0"/>
              </a:spcAft>
              <a:buNone/>
            </a:pPr>
            <a:endParaRPr sz="1200" i="1">
              <a:latin typeface="Open Sans"/>
              <a:ea typeface="Open Sans"/>
              <a:cs typeface="Open Sans"/>
              <a:sym typeface="Open Sans"/>
            </a:endParaRPr>
          </a:p>
          <a:p>
            <a:pPr marL="0" lvl="0" indent="0" algn="l" rtl="0">
              <a:lnSpc>
                <a:spcPct val="115000"/>
              </a:lnSpc>
              <a:spcBef>
                <a:spcPts val="0"/>
              </a:spcBef>
              <a:spcAft>
                <a:spcPts val="0"/>
              </a:spcAft>
              <a:buNone/>
            </a:pPr>
            <a:r>
              <a:rPr lang="en" sz="1200" i="1">
                <a:latin typeface="Open Sans"/>
                <a:ea typeface="Open Sans"/>
                <a:cs typeface="Open Sans"/>
                <a:sym typeface="Open Sans"/>
              </a:rPr>
              <a:t>“The workload for this course is significant between reading load, case analysis, discussion boards and memos.  This leads to some weeks I'm picking and choosing what I can realistically get done.”</a:t>
            </a:r>
            <a:endParaRPr sz="1200" i="1">
              <a:latin typeface="Open Sans"/>
              <a:ea typeface="Open Sans"/>
              <a:cs typeface="Open Sans"/>
              <a:sym typeface="Open Sans"/>
            </a:endParaRPr>
          </a:p>
          <a:p>
            <a:pPr marL="0" lvl="0" indent="0" algn="l" rtl="0">
              <a:lnSpc>
                <a:spcPct val="115000"/>
              </a:lnSpc>
              <a:spcBef>
                <a:spcPts val="0"/>
              </a:spcBef>
              <a:spcAft>
                <a:spcPts val="0"/>
              </a:spcAft>
              <a:buNone/>
            </a:pPr>
            <a:endParaRPr sz="1200" i="1">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sz="1200" i="1">
                <a:latin typeface="Open Sans"/>
                <a:ea typeface="Open Sans"/>
                <a:cs typeface="Open Sans"/>
                <a:sym typeface="Open Sans"/>
              </a:rPr>
              <a:t>“I generally work better when I am around other people who are also working, so being isolated from my general friend and study groups has made my motivation much lower than it normally is.”</a:t>
            </a:r>
            <a:endParaRPr sz="1200" i="1">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8"/>
          <p:cNvSpPr txBox="1">
            <a:spLocks noGrp="1"/>
          </p:cNvSpPr>
          <p:nvPr>
            <p:ph type="title"/>
          </p:nvPr>
        </p:nvSpPr>
        <p:spPr>
          <a:xfrm>
            <a:off x="201575" y="400050"/>
            <a:ext cx="8752500" cy="800100"/>
          </a:xfrm>
          <a:prstGeom prst="rect">
            <a:avLst/>
          </a:prstGeom>
        </p:spPr>
        <p:txBody>
          <a:bodyPr spcFirstLastPara="1" wrap="square" lIns="91425" tIns="45700" rIns="91425" bIns="45700" anchor="ctr" anchorCtr="0">
            <a:noAutofit/>
          </a:bodyPr>
          <a:lstStyle/>
          <a:p>
            <a:pPr marL="0" lvl="0" indent="0" algn="ctr" rtl="0">
              <a:lnSpc>
                <a:spcPct val="100000"/>
              </a:lnSpc>
              <a:spcBef>
                <a:spcPts val="1800"/>
              </a:spcBef>
              <a:spcAft>
                <a:spcPts val="600"/>
              </a:spcAft>
              <a:buNone/>
            </a:pPr>
            <a:r>
              <a:rPr lang="en" sz="2400">
                <a:solidFill>
                  <a:srgbClr val="39275B"/>
                </a:solidFill>
              </a:rPr>
              <a:t>What can your instructor do to improve your learning in this course?</a:t>
            </a:r>
            <a:endParaRPr sz="2400">
              <a:solidFill>
                <a:srgbClr val="39275B"/>
              </a:solidFill>
            </a:endParaRPr>
          </a:p>
        </p:txBody>
      </p:sp>
      <p:sp>
        <p:nvSpPr>
          <p:cNvPr id="230" name="Google Shape;230;p38"/>
          <p:cNvSpPr txBox="1">
            <a:spLocks noGrp="1"/>
          </p:cNvSpPr>
          <p:nvPr>
            <p:ph type="body" idx="1"/>
          </p:nvPr>
        </p:nvSpPr>
        <p:spPr>
          <a:xfrm>
            <a:off x="457200" y="1268000"/>
            <a:ext cx="4989300" cy="32640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 sz="2200">
                <a:latin typeface="Open Sans"/>
                <a:ea typeface="Open Sans"/>
                <a:cs typeface="Open Sans"/>
                <a:sym typeface="Open Sans"/>
              </a:rPr>
              <a:t>Six primary topics were identified</a:t>
            </a:r>
            <a:endParaRPr sz="2200">
              <a:latin typeface="Open Sans"/>
              <a:ea typeface="Open Sans"/>
              <a:cs typeface="Open Sans"/>
              <a:sym typeface="Open Sans"/>
            </a:endParaRPr>
          </a:p>
          <a:p>
            <a:pPr marL="457200" lvl="0" indent="-323850" algn="l" rtl="0">
              <a:lnSpc>
                <a:spcPct val="115000"/>
              </a:lnSpc>
              <a:spcBef>
                <a:spcPts val="1000"/>
              </a:spcBef>
              <a:spcAft>
                <a:spcPts val="0"/>
              </a:spcAft>
              <a:buSzPts val="1500"/>
              <a:buFont typeface="Open Sans"/>
              <a:buChar char="●"/>
            </a:pPr>
            <a:r>
              <a:rPr lang="en" sz="1500">
                <a:latin typeface="Open Sans"/>
                <a:ea typeface="Open Sans"/>
                <a:cs typeface="Open Sans"/>
                <a:sym typeface="Open Sans"/>
              </a:rPr>
              <a:t>Topic 1, which focused on academics, was the most important topic</a:t>
            </a:r>
            <a:endParaRPr sz="1500">
              <a:latin typeface="Open Sans"/>
              <a:ea typeface="Open Sans"/>
              <a:cs typeface="Open Sans"/>
              <a:sym typeface="Open Sans"/>
            </a:endParaRPr>
          </a:p>
          <a:p>
            <a:pPr marL="457200" lvl="0" indent="-323850" algn="l" rtl="0">
              <a:lnSpc>
                <a:spcPct val="115000"/>
              </a:lnSpc>
              <a:spcBef>
                <a:spcPts val="1000"/>
              </a:spcBef>
              <a:spcAft>
                <a:spcPts val="0"/>
              </a:spcAft>
              <a:buSzPts val="1500"/>
              <a:buFont typeface="Open Sans"/>
              <a:buChar char="●"/>
            </a:pPr>
            <a:r>
              <a:rPr lang="en" sz="1500">
                <a:latin typeface="Open Sans"/>
                <a:ea typeface="Open Sans"/>
                <a:cs typeface="Open Sans"/>
                <a:sym typeface="Open Sans"/>
              </a:rPr>
              <a:t>Comments focused on academics</a:t>
            </a:r>
            <a:endParaRPr sz="1500">
              <a:latin typeface="Open Sans"/>
              <a:ea typeface="Open Sans"/>
              <a:cs typeface="Open Sans"/>
              <a:sym typeface="Open Sans"/>
            </a:endParaRPr>
          </a:p>
          <a:p>
            <a:pPr marL="914400" lvl="1" indent="-311150" algn="l" rtl="0">
              <a:lnSpc>
                <a:spcPct val="115000"/>
              </a:lnSpc>
              <a:spcBef>
                <a:spcPts val="1000"/>
              </a:spcBef>
              <a:spcAft>
                <a:spcPts val="0"/>
              </a:spcAft>
              <a:buSzPts val="1300"/>
              <a:buFont typeface="Open Sans"/>
              <a:buChar char="○"/>
            </a:pPr>
            <a:r>
              <a:rPr lang="en" sz="1300">
                <a:latin typeface="Open Sans"/>
                <a:ea typeface="Open Sans"/>
                <a:cs typeface="Open Sans"/>
                <a:sym typeface="Open Sans"/>
              </a:rPr>
              <a:t>More practice exercises</a:t>
            </a:r>
            <a:endParaRPr sz="1300">
              <a:latin typeface="Open Sans"/>
              <a:ea typeface="Open Sans"/>
              <a:cs typeface="Open Sans"/>
              <a:sym typeface="Open Sans"/>
            </a:endParaRPr>
          </a:p>
          <a:p>
            <a:pPr marL="914400" lvl="1" indent="-311150" algn="l" rtl="0">
              <a:lnSpc>
                <a:spcPct val="115000"/>
              </a:lnSpc>
              <a:spcBef>
                <a:spcPts val="1000"/>
              </a:spcBef>
              <a:spcAft>
                <a:spcPts val="0"/>
              </a:spcAft>
              <a:buSzPts val="1300"/>
              <a:buFont typeface="Open Sans"/>
              <a:buChar char="○"/>
            </a:pPr>
            <a:r>
              <a:rPr lang="en" sz="1300">
                <a:latin typeface="Open Sans"/>
                <a:ea typeface="Open Sans"/>
                <a:cs typeface="Open Sans"/>
                <a:sym typeface="Open Sans"/>
              </a:rPr>
              <a:t>Reviewing and posting homework solutions</a:t>
            </a:r>
            <a:endParaRPr sz="1300">
              <a:latin typeface="Open Sans"/>
              <a:ea typeface="Open Sans"/>
              <a:cs typeface="Open Sans"/>
              <a:sym typeface="Open Sans"/>
            </a:endParaRPr>
          </a:p>
          <a:p>
            <a:pPr marL="914400" lvl="1" indent="-311150" algn="l" rtl="0">
              <a:lnSpc>
                <a:spcPct val="115000"/>
              </a:lnSpc>
              <a:spcBef>
                <a:spcPts val="1000"/>
              </a:spcBef>
              <a:spcAft>
                <a:spcPts val="0"/>
              </a:spcAft>
              <a:buSzPts val="1300"/>
              <a:buFont typeface="Open Sans"/>
              <a:buChar char="○"/>
            </a:pPr>
            <a:r>
              <a:rPr lang="en" sz="1300">
                <a:latin typeface="Open Sans"/>
                <a:ea typeface="Open Sans"/>
                <a:cs typeface="Open Sans"/>
                <a:sym typeface="Open Sans"/>
              </a:rPr>
              <a:t>More notes on slides</a:t>
            </a:r>
            <a:endParaRPr sz="1300">
              <a:latin typeface="Open Sans"/>
              <a:ea typeface="Open Sans"/>
              <a:cs typeface="Open Sans"/>
              <a:sym typeface="Open Sans"/>
            </a:endParaRPr>
          </a:p>
          <a:p>
            <a:pPr marL="914400" lvl="1" indent="-311150" algn="l" rtl="0">
              <a:lnSpc>
                <a:spcPct val="115000"/>
              </a:lnSpc>
              <a:spcBef>
                <a:spcPts val="1000"/>
              </a:spcBef>
              <a:spcAft>
                <a:spcPts val="0"/>
              </a:spcAft>
              <a:buSzPts val="1300"/>
              <a:buFont typeface="Open Sans"/>
              <a:buChar char="○"/>
            </a:pPr>
            <a:r>
              <a:rPr lang="en" sz="1300">
                <a:latin typeface="Open Sans"/>
                <a:ea typeface="Open Sans"/>
                <a:cs typeface="Open Sans"/>
                <a:sym typeface="Open Sans"/>
              </a:rPr>
              <a:t>Better explanations of concepts</a:t>
            </a:r>
            <a:endParaRPr sz="1300">
              <a:latin typeface="Open Sans"/>
              <a:ea typeface="Open Sans"/>
              <a:cs typeface="Open Sans"/>
              <a:sym typeface="Open Sans"/>
            </a:endParaRPr>
          </a:p>
          <a:p>
            <a:pPr marL="914400" lvl="1" indent="-311150" algn="l" rtl="0">
              <a:lnSpc>
                <a:spcPct val="115000"/>
              </a:lnSpc>
              <a:spcBef>
                <a:spcPts val="1000"/>
              </a:spcBef>
              <a:spcAft>
                <a:spcPts val="0"/>
              </a:spcAft>
              <a:buSzPts val="1300"/>
              <a:buFont typeface="Open Sans"/>
              <a:buChar char="○"/>
            </a:pPr>
            <a:r>
              <a:rPr lang="en" sz="1300">
                <a:latin typeface="Open Sans"/>
                <a:ea typeface="Open Sans"/>
                <a:cs typeface="Open Sans"/>
                <a:sym typeface="Open Sans"/>
              </a:rPr>
              <a:t>Better defining group projects</a:t>
            </a:r>
            <a:endParaRPr sz="1300">
              <a:latin typeface="Open Sans"/>
              <a:ea typeface="Open Sans"/>
              <a:cs typeface="Open Sans"/>
              <a:sym typeface="Open Sans"/>
            </a:endParaRPr>
          </a:p>
          <a:p>
            <a:pPr marL="0" lvl="0" indent="0" algn="l" rtl="0">
              <a:lnSpc>
                <a:spcPct val="115000"/>
              </a:lnSpc>
              <a:spcBef>
                <a:spcPts val="1000"/>
              </a:spcBef>
              <a:spcAft>
                <a:spcPts val="0"/>
              </a:spcAft>
              <a:buNone/>
            </a:pPr>
            <a:endParaRPr sz="3400">
              <a:latin typeface="Open Sans"/>
              <a:ea typeface="Open Sans"/>
              <a:cs typeface="Open Sans"/>
              <a:sym typeface="Open Sans"/>
            </a:endParaRPr>
          </a:p>
        </p:txBody>
      </p:sp>
      <p:pic>
        <p:nvPicPr>
          <p:cNvPr id="231" name="Google Shape;231;p3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744625" y="1732150"/>
            <a:ext cx="2856026" cy="2520574"/>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9"/>
          <p:cNvSpPr txBox="1">
            <a:spLocks noGrp="1"/>
          </p:cNvSpPr>
          <p:nvPr>
            <p:ph type="body" idx="1"/>
          </p:nvPr>
        </p:nvSpPr>
        <p:spPr>
          <a:xfrm>
            <a:off x="457200" y="1528800"/>
            <a:ext cx="8229600" cy="29289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 sz="2200">
                <a:latin typeface="Open Sans"/>
                <a:ea typeface="Open Sans"/>
                <a:cs typeface="Open Sans"/>
                <a:sym typeface="Open Sans"/>
              </a:rPr>
              <a:t>Additional five topics related to online learning</a:t>
            </a:r>
            <a:endParaRPr sz="2200">
              <a:latin typeface="Open Sans"/>
              <a:ea typeface="Open Sans"/>
              <a:cs typeface="Open Sans"/>
              <a:sym typeface="Open Sans"/>
            </a:endParaRPr>
          </a:p>
          <a:p>
            <a:pPr marL="457200" lvl="0" indent="-336550" algn="l" rtl="0">
              <a:lnSpc>
                <a:spcPct val="115000"/>
              </a:lnSpc>
              <a:spcBef>
                <a:spcPts val="1000"/>
              </a:spcBef>
              <a:spcAft>
                <a:spcPts val="0"/>
              </a:spcAft>
              <a:buSzPts val="1700"/>
              <a:buFont typeface="Open Sans"/>
              <a:buChar char="▪"/>
            </a:pPr>
            <a:r>
              <a:rPr lang="en" sz="1700">
                <a:latin typeface="Open Sans"/>
                <a:ea typeface="Open Sans"/>
                <a:cs typeface="Open Sans"/>
                <a:sym typeface="Open Sans"/>
              </a:rPr>
              <a:t>Reduce the use of breakout rooms</a:t>
            </a:r>
            <a:endParaRPr sz="1700">
              <a:latin typeface="Open Sans"/>
              <a:ea typeface="Open Sans"/>
              <a:cs typeface="Open Sans"/>
              <a:sym typeface="Open Sans"/>
            </a:endParaRPr>
          </a:p>
          <a:p>
            <a:pPr marL="457200" lvl="0" indent="-336550" algn="l" rtl="0">
              <a:lnSpc>
                <a:spcPct val="115000"/>
              </a:lnSpc>
              <a:spcBef>
                <a:spcPts val="0"/>
              </a:spcBef>
              <a:spcAft>
                <a:spcPts val="0"/>
              </a:spcAft>
              <a:buSzPts val="1700"/>
              <a:buFont typeface="Open Sans"/>
              <a:buChar char="▪"/>
            </a:pPr>
            <a:r>
              <a:rPr lang="en" sz="1700">
                <a:latin typeface="Open Sans"/>
                <a:ea typeface="Open Sans"/>
                <a:cs typeface="Open Sans"/>
                <a:sym typeface="Open Sans"/>
              </a:rPr>
              <a:t>Demonstrate problems step-by-step and slow the pace</a:t>
            </a:r>
            <a:endParaRPr sz="1700">
              <a:latin typeface="Open Sans"/>
              <a:ea typeface="Open Sans"/>
              <a:cs typeface="Open Sans"/>
              <a:sym typeface="Open Sans"/>
            </a:endParaRPr>
          </a:p>
          <a:p>
            <a:pPr marL="457200" lvl="0" indent="-336550" algn="l" rtl="0">
              <a:lnSpc>
                <a:spcPct val="115000"/>
              </a:lnSpc>
              <a:spcBef>
                <a:spcPts val="0"/>
              </a:spcBef>
              <a:spcAft>
                <a:spcPts val="0"/>
              </a:spcAft>
              <a:buSzPts val="1700"/>
              <a:buFont typeface="Open Sans"/>
              <a:buChar char="▪"/>
            </a:pPr>
            <a:r>
              <a:rPr lang="en" sz="1700">
                <a:latin typeface="Open Sans"/>
                <a:ea typeface="Open Sans"/>
                <a:cs typeface="Open Sans"/>
                <a:sym typeface="Open Sans"/>
              </a:rPr>
              <a:t>Additional office hours and more active email communication </a:t>
            </a:r>
            <a:endParaRPr sz="1700">
              <a:latin typeface="Open Sans"/>
              <a:ea typeface="Open Sans"/>
              <a:cs typeface="Open Sans"/>
              <a:sym typeface="Open Sans"/>
            </a:endParaRPr>
          </a:p>
          <a:p>
            <a:pPr marL="457200" lvl="0" indent="-336550" algn="l" rtl="0">
              <a:lnSpc>
                <a:spcPct val="115000"/>
              </a:lnSpc>
              <a:spcBef>
                <a:spcPts val="0"/>
              </a:spcBef>
              <a:spcAft>
                <a:spcPts val="0"/>
              </a:spcAft>
              <a:buSzPts val="1700"/>
              <a:buFont typeface="Open Sans"/>
              <a:buChar char="▪"/>
            </a:pPr>
            <a:r>
              <a:rPr lang="en" sz="1700">
                <a:latin typeface="Open Sans"/>
                <a:ea typeface="Open Sans"/>
                <a:cs typeface="Open Sans"/>
                <a:sym typeface="Open Sans"/>
              </a:rPr>
              <a:t>Recording of the lectures</a:t>
            </a:r>
            <a:endParaRPr sz="1700">
              <a:latin typeface="Open Sans"/>
              <a:ea typeface="Open Sans"/>
              <a:cs typeface="Open Sans"/>
              <a:sym typeface="Open Sans"/>
            </a:endParaRPr>
          </a:p>
          <a:p>
            <a:pPr marL="457200" lvl="0" indent="-336550" algn="l" rtl="0">
              <a:lnSpc>
                <a:spcPct val="115000"/>
              </a:lnSpc>
              <a:spcBef>
                <a:spcPts val="0"/>
              </a:spcBef>
              <a:spcAft>
                <a:spcPts val="0"/>
              </a:spcAft>
              <a:buSzPts val="1700"/>
              <a:buFont typeface="Open Sans"/>
              <a:buChar char="▪"/>
            </a:pPr>
            <a:r>
              <a:rPr lang="en" sz="1700">
                <a:latin typeface="Open Sans"/>
                <a:ea typeface="Open Sans"/>
                <a:cs typeface="Open Sans"/>
                <a:sym typeface="Open Sans"/>
              </a:rPr>
              <a:t>Greater flexibility with grades and due dates</a:t>
            </a:r>
            <a:endParaRPr sz="1700">
              <a:latin typeface="Open Sans"/>
              <a:ea typeface="Open Sans"/>
              <a:cs typeface="Open Sans"/>
              <a:sym typeface="Open Sans"/>
            </a:endParaRPr>
          </a:p>
        </p:txBody>
      </p:sp>
      <p:sp>
        <p:nvSpPr>
          <p:cNvPr id="237" name="Google Shape;237;p39"/>
          <p:cNvSpPr txBox="1">
            <a:spLocks noGrp="1"/>
          </p:cNvSpPr>
          <p:nvPr>
            <p:ph type="title"/>
          </p:nvPr>
        </p:nvSpPr>
        <p:spPr>
          <a:xfrm>
            <a:off x="201575" y="400050"/>
            <a:ext cx="8752500" cy="800100"/>
          </a:xfrm>
          <a:prstGeom prst="rect">
            <a:avLst/>
          </a:prstGeom>
        </p:spPr>
        <p:txBody>
          <a:bodyPr spcFirstLastPara="1" wrap="square" lIns="91425" tIns="45700" rIns="91425" bIns="45700" anchor="ctr" anchorCtr="0">
            <a:noAutofit/>
          </a:bodyPr>
          <a:lstStyle/>
          <a:p>
            <a:pPr marL="0" lvl="0" indent="0" algn="ctr" rtl="0">
              <a:lnSpc>
                <a:spcPct val="100000"/>
              </a:lnSpc>
              <a:spcBef>
                <a:spcPts val="1800"/>
              </a:spcBef>
              <a:spcAft>
                <a:spcPts val="600"/>
              </a:spcAft>
              <a:buNone/>
            </a:pPr>
            <a:r>
              <a:rPr lang="en" sz="2400">
                <a:solidFill>
                  <a:srgbClr val="39275B"/>
                </a:solidFill>
              </a:rPr>
              <a:t>What can your instructor do to improve your learning in this course?</a:t>
            </a:r>
            <a:endParaRPr sz="2400">
              <a:solidFill>
                <a:srgbClr val="39275B"/>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0"/>
          <p:cNvSpPr txBox="1">
            <a:spLocks noGrp="1"/>
          </p:cNvSpPr>
          <p:nvPr>
            <p:ph type="title"/>
          </p:nvPr>
        </p:nvSpPr>
        <p:spPr>
          <a:xfrm>
            <a:off x="457200" y="400050"/>
            <a:ext cx="8229600" cy="80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3600">
                <a:latin typeface="Open Sans"/>
                <a:ea typeface="Open Sans"/>
                <a:cs typeface="Open Sans"/>
                <a:sym typeface="Open Sans"/>
              </a:rPr>
              <a:t>Key takeaways</a:t>
            </a:r>
            <a:endParaRPr sz="3600">
              <a:latin typeface="Open Sans"/>
              <a:ea typeface="Open Sans"/>
              <a:cs typeface="Open Sans"/>
              <a:sym typeface="Open Sans"/>
            </a:endParaRPr>
          </a:p>
        </p:txBody>
      </p:sp>
      <p:sp>
        <p:nvSpPr>
          <p:cNvPr id="243" name="Google Shape;243;p40"/>
          <p:cNvSpPr txBox="1">
            <a:spLocks noGrp="1"/>
          </p:cNvSpPr>
          <p:nvPr>
            <p:ph type="body" idx="1"/>
          </p:nvPr>
        </p:nvSpPr>
        <p:spPr>
          <a:xfrm>
            <a:off x="457200" y="1257300"/>
            <a:ext cx="8229600" cy="32004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 sz="1800">
                <a:solidFill>
                  <a:srgbClr val="1D1C1D"/>
                </a:solidFill>
                <a:highlight>
                  <a:schemeClr val="lt1"/>
                </a:highlight>
                <a:latin typeface="Open Sans"/>
                <a:ea typeface="Open Sans"/>
                <a:cs typeface="Open Sans"/>
                <a:sym typeface="Open Sans"/>
              </a:rPr>
              <a:t>What is helping learning</a:t>
            </a:r>
            <a:endParaRPr sz="1800">
              <a:solidFill>
                <a:srgbClr val="1D1C1D"/>
              </a:solidFill>
              <a:highlight>
                <a:schemeClr val="lt1"/>
              </a:highlight>
              <a:latin typeface="Open Sans"/>
              <a:ea typeface="Open Sans"/>
              <a:cs typeface="Open Sans"/>
              <a:sym typeface="Open Sans"/>
            </a:endParaRPr>
          </a:p>
          <a:p>
            <a:pPr marL="457200" lvl="0" indent="-317500" algn="l" rtl="0">
              <a:spcBef>
                <a:spcPts val="640"/>
              </a:spcBef>
              <a:spcAft>
                <a:spcPts val="0"/>
              </a:spcAft>
              <a:buClr>
                <a:srgbClr val="1D1C1D"/>
              </a:buClr>
              <a:buSzPts val="1400"/>
              <a:buFont typeface="Open Sans"/>
              <a:buAutoNum type="arabicPeriod"/>
            </a:pPr>
            <a:r>
              <a:rPr lang="en" sz="1400">
                <a:solidFill>
                  <a:srgbClr val="1D1C1D"/>
                </a:solidFill>
                <a:highlight>
                  <a:schemeClr val="lt1"/>
                </a:highlight>
                <a:latin typeface="Open Sans"/>
                <a:ea typeface="Open Sans"/>
                <a:cs typeface="Open Sans"/>
                <a:sym typeface="Open Sans"/>
              </a:rPr>
              <a:t>Courses that are well-organized with clear expectations, and provide high-quality assessments, </a:t>
            </a:r>
            <a:r>
              <a:rPr lang="en" sz="1400">
                <a:latin typeface="Open Sans"/>
                <a:ea typeface="Open Sans"/>
                <a:cs typeface="Open Sans"/>
                <a:sym typeface="Open Sans"/>
              </a:rPr>
              <a:t>example problems and exams</a:t>
            </a:r>
            <a:endParaRPr sz="1400">
              <a:solidFill>
                <a:srgbClr val="1D1C1D"/>
              </a:solidFill>
              <a:highlight>
                <a:schemeClr val="lt1"/>
              </a:highlight>
              <a:latin typeface="Open Sans"/>
              <a:ea typeface="Open Sans"/>
              <a:cs typeface="Open Sans"/>
              <a:sym typeface="Open Sans"/>
            </a:endParaRPr>
          </a:p>
          <a:p>
            <a:pPr marL="457200" lvl="0" indent="-317500" algn="l" rtl="0">
              <a:lnSpc>
                <a:spcPct val="115000"/>
              </a:lnSpc>
              <a:spcBef>
                <a:spcPts val="1000"/>
              </a:spcBef>
              <a:spcAft>
                <a:spcPts val="0"/>
              </a:spcAft>
              <a:buSzPts val="1400"/>
              <a:buFont typeface="Open Sans"/>
              <a:buAutoNum type="arabicPeriod"/>
            </a:pPr>
            <a:r>
              <a:rPr lang="en" sz="1400">
                <a:latin typeface="Open Sans"/>
                <a:ea typeface="Open Sans"/>
                <a:cs typeface="Open Sans"/>
                <a:sym typeface="Open Sans"/>
              </a:rPr>
              <a:t>The convenience of recorded lectures, additional online resources (YouTube, Khan Academy), and breakout rooms/online study groups</a:t>
            </a:r>
            <a:endParaRPr sz="1400">
              <a:latin typeface="Open Sans"/>
              <a:ea typeface="Open Sans"/>
              <a:cs typeface="Open Sans"/>
              <a:sym typeface="Open Sans"/>
            </a:endParaRPr>
          </a:p>
          <a:p>
            <a:pPr marL="457200" lvl="0" indent="-317500" algn="l" rtl="0">
              <a:lnSpc>
                <a:spcPct val="115000"/>
              </a:lnSpc>
              <a:spcBef>
                <a:spcPts val="1000"/>
              </a:spcBef>
              <a:spcAft>
                <a:spcPts val="0"/>
              </a:spcAft>
              <a:buSzPts val="1400"/>
              <a:buFont typeface="Open Sans"/>
              <a:buAutoNum type="arabicPeriod"/>
            </a:pPr>
            <a:r>
              <a:rPr lang="en" sz="1400">
                <a:latin typeface="Open Sans"/>
                <a:ea typeface="Open Sans"/>
                <a:cs typeface="Open Sans"/>
                <a:sym typeface="Open Sans"/>
              </a:rPr>
              <a:t>Instructors’ passion for the material as well as their understanding and flexibility during the pandemic and transition to online learning</a:t>
            </a:r>
            <a:endParaRPr sz="1400">
              <a:latin typeface="Open Sans"/>
              <a:ea typeface="Open Sans"/>
              <a:cs typeface="Open Sans"/>
              <a:sym typeface="Open Sans"/>
            </a:endParaRPr>
          </a:p>
          <a:p>
            <a:pPr marL="457200" lvl="0" indent="-317500" algn="l" rtl="0">
              <a:lnSpc>
                <a:spcPct val="115000"/>
              </a:lnSpc>
              <a:spcBef>
                <a:spcPts val="1000"/>
              </a:spcBef>
              <a:spcAft>
                <a:spcPts val="0"/>
              </a:spcAft>
              <a:buSzPts val="1400"/>
              <a:buFont typeface="Open Sans"/>
              <a:buAutoNum type="arabicPeriod"/>
            </a:pPr>
            <a:r>
              <a:rPr lang="en" sz="1400">
                <a:latin typeface="Open Sans"/>
                <a:ea typeface="Open Sans"/>
                <a:cs typeface="Open Sans"/>
                <a:sym typeface="Open Sans"/>
              </a:rPr>
              <a:t>Interactions with the instructor and classmates, group projects, group discussions, breakout rooms/ groups, guest speakers</a:t>
            </a:r>
            <a:endParaRPr sz="1400">
              <a:latin typeface="Open Sans"/>
              <a:ea typeface="Open Sans"/>
              <a:cs typeface="Open Sans"/>
              <a:sym typeface="Open Sans"/>
            </a:endParaRPr>
          </a:p>
          <a:p>
            <a:pPr marL="0" lvl="0" indent="0" algn="l" rtl="0">
              <a:spcBef>
                <a:spcPts val="640"/>
              </a:spcBef>
              <a:spcAft>
                <a:spcPts val="0"/>
              </a:spcAft>
              <a:buNone/>
            </a:pPr>
            <a:endParaRPr sz="1500">
              <a:solidFill>
                <a:srgbClr val="1D1C1D"/>
              </a:solidFill>
              <a:highlight>
                <a:srgbClr val="FFFFFF"/>
              </a:highlight>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1"/>
          <p:cNvSpPr txBox="1">
            <a:spLocks noGrp="1"/>
          </p:cNvSpPr>
          <p:nvPr>
            <p:ph type="title"/>
          </p:nvPr>
        </p:nvSpPr>
        <p:spPr>
          <a:xfrm>
            <a:off x="457200" y="400050"/>
            <a:ext cx="8229600" cy="80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3600">
                <a:latin typeface="Open Sans"/>
                <a:ea typeface="Open Sans"/>
                <a:cs typeface="Open Sans"/>
                <a:sym typeface="Open Sans"/>
              </a:rPr>
              <a:t>Key takeaways</a:t>
            </a:r>
            <a:endParaRPr sz="3600">
              <a:latin typeface="Open Sans"/>
              <a:ea typeface="Open Sans"/>
              <a:cs typeface="Open Sans"/>
              <a:sym typeface="Open Sans"/>
            </a:endParaRPr>
          </a:p>
        </p:txBody>
      </p:sp>
      <p:sp>
        <p:nvSpPr>
          <p:cNvPr id="249" name="Google Shape;249;p41"/>
          <p:cNvSpPr txBox="1">
            <a:spLocks noGrp="1"/>
          </p:cNvSpPr>
          <p:nvPr>
            <p:ph type="body" idx="1"/>
          </p:nvPr>
        </p:nvSpPr>
        <p:spPr>
          <a:xfrm>
            <a:off x="312125" y="1257300"/>
            <a:ext cx="8511900" cy="32004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 sz="1800">
                <a:solidFill>
                  <a:srgbClr val="1D1C1D"/>
                </a:solidFill>
                <a:highlight>
                  <a:schemeClr val="lt1"/>
                </a:highlight>
                <a:latin typeface="Open Sans"/>
                <a:ea typeface="Open Sans"/>
                <a:cs typeface="Open Sans"/>
                <a:sym typeface="Open Sans"/>
              </a:rPr>
              <a:t>What is hindering learning?</a:t>
            </a:r>
            <a:endParaRPr sz="1600">
              <a:solidFill>
                <a:srgbClr val="1D1C1D"/>
              </a:solidFill>
              <a:highlight>
                <a:schemeClr val="lt1"/>
              </a:highlight>
              <a:latin typeface="Open Sans"/>
              <a:ea typeface="Open Sans"/>
              <a:cs typeface="Open Sans"/>
              <a:sym typeface="Open Sans"/>
            </a:endParaRPr>
          </a:p>
          <a:p>
            <a:pPr marL="457200" lvl="0" indent="-317500" algn="l" rtl="0">
              <a:lnSpc>
                <a:spcPct val="115000"/>
              </a:lnSpc>
              <a:spcBef>
                <a:spcPts val="1000"/>
              </a:spcBef>
              <a:spcAft>
                <a:spcPts val="0"/>
              </a:spcAft>
              <a:buClr>
                <a:srgbClr val="1D1C1D"/>
              </a:buClr>
              <a:buSzPts val="1400"/>
              <a:buFont typeface="Open Sans"/>
              <a:buAutoNum type="arabicPeriod"/>
            </a:pPr>
            <a:r>
              <a:rPr lang="en" sz="1400">
                <a:latin typeface="Open Sans"/>
                <a:ea typeface="Open Sans"/>
                <a:cs typeface="Open Sans"/>
                <a:sym typeface="Open Sans"/>
              </a:rPr>
              <a:t>Course structure/organization including course pace, lecture length, grading, and expectations</a:t>
            </a:r>
            <a:endParaRPr sz="1400">
              <a:latin typeface="Open Sans"/>
              <a:ea typeface="Open Sans"/>
              <a:cs typeface="Open Sans"/>
              <a:sym typeface="Open Sans"/>
            </a:endParaRPr>
          </a:p>
          <a:p>
            <a:pPr marL="457200" lvl="0" indent="-317500" algn="l" rtl="0">
              <a:lnSpc>
                <a:spcPct val="115000"/>
              </a:lnSpc>
              <a:spcBef>
                <a:spcPts val="1000"/>
              </a:spcBef>
              <a:spcAft>
                <a:spcPts val="0"/>
              </a:spcAft>
              <a:buSzPts val="1400"/>
              <a:buFont typeface="Open Sans"/>
              <a:buAutoNum type="arabicPeriod"/>
            </a:pPr>
            <a:r>
              <a:rPr lang="en" sz="1400">
                <a:latin typeface="Open Sans"/>
                <a:ea typeface="Open Sans"/>
                <a:cs typeface="Open Sans"/>
                <a:sym typeface="Open Sans"/>
              </a:rPr>
              <a:t>Course content, subject matter, unclear explanations, and high workload</a:t>
            </a:r>
            <a:endParaRPr sz="1400">
              <a:latin typeface="Open Sans"/>
              <a:ea typeface="Open Sans"/>
              <a:cs typeface="Open Sans"/>
              <a:sym typeface="Open Sans"/>
            </a:endParaRPr>
          </a:p>
          <a:p>
            <a:pPr marL="457200" lvl="0" indent="-317500" algn="l" rtl="0">
              <a:lnSpc>
                <a:spcPct val="115000"/>
              </a:lnSpc>
              <a:spcBef>
                <a:spcPts val="1000"/>
              </a:spcBef>
              <a:spcAft>
                <a:spcPts val="0"/>
              </a:spcAft>
              <a:buSzPts val="1400"/>
              <a:buFont typeface="Open Sans"/>
              <a:buAutoNum type="arabicPeriod"/>
            </a:pPr>
            <a:r>
              <a:rPr lang="en" sz="1400">
                <a:latin typeface="Open Sans"/>
                <a:ea typeface="Open Sans"/>
                <a:cs typeface="Open Sans"/>
                <a:sym typeface="Open Sans"/>
              </a:rPr>
              <a:t>Aspects of online learning: issues with technology, feelings of disconnect between classmates and/or professors, limitations of online class discussion, ineffective breakout groups, and difficulty to engage and focus</a:t>
            </a:r>
            <a:endParaRPr sz="1400">
              <a:latin typeface="Open Sans"/>
              <a:ea typeface="Open Sans"/>
              <a:cs typeface="Open Sans"/>
              <a:sym typeface="Open Sans"/>
            </a:endParaRPr>
          </a:p>
          <a:p>
            <a:pPr marL="457200" lvl="0" indent="-317500" algn="l" rtl="0">
              <a:lnSpc>
                <a:spcPct val="115000"/>
              </a:lnSpc>
              <a:spcBef>
                <a:spcPts val="1000"/>
              </a:spcBef>
              <a:spcAft>
                <a:spcPts val="0"/>
              </a:spcAft>
              <a:buSzPts val="1400"/>
              <a:buFont typeface="Open Sans"/>
              <a:buAutoNum type="arabicPeriod"/>
            </a:pPr>
            <a:r>
              <a:rPr lang="en" sz="1400">
                <a:latin typeface="Open Sans"/>
                <a:ea typeface="Open Sans"/>
                <a:cs typeface="Open Sans"/>
                <a:sym typeface="Open Sans"/>
              </a:rPr>
              <a:t>An increase in stress and anxiety as a result of the pandemic, leading to difficulty focusing on schoolwork</a:t>
            </a:r>
            <a:endParaRPr sz="1400">
              <a:latin typeface="Open Sans"/>
              <a:ea typeface="Open Sans"/>
              <a:cs typeface="Open Sans"/>
              <a:sym typeface="Open Sans"/>
            </a:endParaRPr>
          </a:p>
          <a:p>
            <a:pPr marL="0" lvl="0" indent="0" algn="l" rtl="0">
              <a:lnSpc>
                <a:spcPct val="115000"/>
              </a:lnSpc>
              <a:spcBef>
                <a:spcPts val="1000"/>
              </a:spcBef>
              <a:spcAft>
                <a:spcPts val="0"/>
              </a:spcAft>
              <a:buNone/>
            </a:pPr>
            <a:endParaRPr sz="1400">
              <a:solidFill>
                <a:srgbClr val="1D1C1D"/>
              </a:solidFill>
              <a:highlight>
                <a:srgbClr val="FFFFFF"/>
              </a:highlight>
              <a:latin typeface="Open Sans"/>
              <a:ea typeface="Open Sans"/>
              <a:cs typeface="Open Sans"/>
              <a:sym typeface="Open Sans"/>
            </a:endParaRPr>
          </a:p>
          <a:p>
            <a:pPr marL="0" lvl="0" indent="0" algn="l" rtl="0">
              <a:spcBef>
                <a:spcPts val="1000"/>
              </a:spcBef>
              <a:spcAft>
                <a:spcPts val="0"/>
              </a:spcAft>
              <a:buNone/>
            </a:pPr>
            <a:endParaRPr sz="1500">
              <a:solidFill>
                <a:srgbClr val="1D1C1D"/>
              </a:solidFill>
              <a:highlight>
                <a:srgbClr val="FFFFFF"/>
              </a:highlight>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2"/>
          <p:cNvSpPr txBox="1">
            <a:spLocks noGrp="1"/>
          </p:cNvSpPr>
          <p:nvPr>
            <p:ph type="title"/>
          </p:nvPr>
        </p:nvSpPr>
        <p:spPr>
          <a:xfrm>
            <a:off x="457200" y="400050"/>
            <a:ext cx="8229600" cy="80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3600">
                <a:latin typeface="Open Sans"/>
                <a:ea typeface="Open Sans"/>
                <a:cs typeface="Open Sans"/>
                <a:sym typeface="Open Sans"/>
              </a:rPr>
              <a:t>Key takeaways</a:t>
            </a:r>
            <a:endParaRPr sz="3600">
              <a:latin typeface="Open Sans"/>
              <a:ea typeface="Open Sans"/>
              <a:cs typeface="Open Sans"/>
              <a:sym typeface="Open Sans"/>
            </a:endParaRPr>
          </a:p>
        </p:txBody>
      </p:sp>
      <p:sp>
        <p:nvSpPr>
          <p:cNvPr id="255" name="Google Shape;255;p42"/>
          <p:cNvSpPr txBox="1">
            <a:spLocks noGrp="1"/>
          </p:cNvSpPr>
          <p:nvPr>
            <p:ph type="body" idx="1"/>
          </p:nvPr>
        </p:nvSpPr>
        <p:spPr>
          <a:xfrm>
            <a:off x="457200" y="1257300"/>
            <a:ext cx="8229600" cy="32004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 sz="1700">
                <a:solidFill>
                  <a:srgbClr val="1D1C1D"/>
                </a:solidFill>
                <a:highlight>
                  <a:schemeClr val="lt1"/>
                </a:highlight>
                <a:latin typeface="Open Sans"/>
                <a:ea typeface="Open Sans"/>
                <a:cs typeface="Open Sans"/>
                <a:sym typeface="Open Sans"/>
              </a:rPr>
              <a:t>What can your instructor do to improve your learning?</a:t>
            </a:r>
            <a:endParaRPr sz="1500">
              <a:solidFill>
                <a:srgbClr val="1D1C1D"/>
              </a:solidFill>
              <a:highlight>
                <a:schemeClr val="lt1"/>
              </a:highlight>
              <a:latin typeface="Open Sans"/>
              <a:ea typeface="Open Sans"/>
              <a:cs typeface="Open Sans"/>
              <a:sym typeface="Open Sans"/>
            </a:endParaRPr>
          </a:p>
          <a:p>
            <a:pPr marL="0" lvl="0" indent="0" algn="l" rtl="0">
              <a:spcBef>
                <a:spcPts val="640"/>
              </a:spcBef>
              <a:spcAft>
                <a:spcPts val="0"/>
              </a:spcAft>
              <a:buNone/>
            </a:pPr>
            <a:r>
              <a:rPr lang="en" sz="1400">
                <a:solidFill>
                  <a:srgbClr val="1D1C1D"/>
                </a:solidFill>
                <a:highlight>
                  <a:schemeClr val="lt1"/>
                </a:highlight>
                <a:latin typeface="Open Sans"/>
                <a:ea typeface="Open Sans"/>
                <a:cs typeface="Open Sans"/>
                <a:sym typeface="Open Sans"/>
              </a:rPr>
              <a:t>Responses closely resembled responses to “</a:t>
            </a:r>
            <a:r>
              <a:rPr lang="en" sz="1400" i="1">
                <a:latin typeface="Open Sans"/>
                <a:ea typeface="Open Sans"/>
                <a:cs typeface="Open Sans"/>
                <a:sym typeface="Open Sans"/>
              </a:rPr>
              <a:t>What is helping you to learn in this course?”</a:t>
            </a:r>
            <a:endParaRPr sz="1400" i="1">
              <a:latin typeface="Open Sans"/>
              <a:ea typeface="Open Sans"/>
              <a:cs typeface="Open Sans"/>
              <a:sym typeface="Open Sans"/>
            </a:endParaRPr>
          </a:p>
          <a:p>
            <a:pPr marL="457200" lvl="0" indent="0" algn="l" rtl="0">
              <a:spcBef>
                <a:spcPts val="640"/>
              </a:spcBef>
              <a:spcAft>
                <a:spcPts val="0"/>
              </a:spcAft>
              <a:buNone/>
            </a:pPr>
            <a:endParaRPr sz="1400">
              <a:solidFill>
                <a:srgbClr val="1D1C1D"/>
              </a:solidFill>
              <a:highlight>
                <a:srgbClr val="FFFFFF"/>
              </a:highlight>
              <a:latin typeface="Open Sans"/>
              <a:ea typeface="Open Sans"/>
              <a:cs typeface="Open Sans"/>
              <a:sym typeface="Open Sans"/>
            </a:endParaRPr>
          </a:p>
          <a:p>
            <a:pPr marL="457200" lvl="0" indent="-317500" algn="l" rtl="0">
              <a:lnSpc>
                <a:spcPct val="115000"/>
              </a:lnSpc>
              <a:spcBef>
                <a:spcPts val="0"/>
              </a:spcBef>
              <a:spcAft>
                <a:spcPts val="0"/>
              </a:spcAft>
              <a:buSzPts val="1400"/>
              <a:buFont typeface="Open Sans"/>
              <a:buAutoNum type="arabicPeriod"/>
            </a:pPr>
            <a:r>
              <a:rPr lang="en" sz="1400">
                <a:latin typeface="Open Sans"/>
                <a:ea typeface="Open Sans"/>
                <a:cs typeface="Open Sans"/>
                <a:sym typeface="Open Sans"/>
              </a:rPr>
              <a:t>Demonstrate problems step-by-step and slow the pace</a:t>
            </a:r>
            <a:endParaRPr sz="1400">
              <a:latin typeface="Open Sans"/>
              <a:ea typeface="Open Sans"/>
              <a:cs typeface="Open Sans"/>
              <a:sym typeface="Open Sans"/>
            </a:endParaRPr>
          </a:p>
          <a:p>
            <a:pPr marL="457200" lvl="0" indent="-317500" algn="l" rtl="0">
              <a:lnSpc>
                <a:spcPct val="115000"/>
              </a:lnSpc>
              <a:spcBef>
                <a:spcPts val="1000"/>
              </a:spcBef>
              <a:spcAft>
                <a:spcPts val="0"/>
              </a:spcAft>
              <a:buSzPts val="1400"/>
              <a:buFont typeface="Open Sans"/>
              <a:buAutoNum type="arabicPeriod"/>
            </a:pPr>
            <a:r>
              <a:rPr lang="en" sz="1400">
                <a:latin typeface="Open Sans"/>
                <a:ea typeface="Open Sans"/>
                <a:cs typeface="Open Sans"/>
                <a:sym typeface="Open Sans"/>
              </a:rPr>
              <a:t>Additional office hours and more active email communication </a:t>
            </a:r>
            <a:endParaRPr sz="1400">
              <a:latin typeface="Open Sans"/>
              <a:ea typeface="Open Sans"/>
              <a:cs typeface="Open Sans"/>
              <a:sym typeface="Open Sans"/>
            </a:endParaRPr>
          </a:p>
          <a:p>
            <a:pPr marL="457200" lvl="0" indent="-317500" algn="l" rtl="0">
              <a:lnSpc>
                <a:spcPct val="115000"/>
              </a:lnSpc>
              <a:spcBef>
                <a:spcPts val="1000"/>
              </a:spcBef>
              <a:spcAft>
                <a:spcPts val="0"/>
              </a:spcAft>
              <a:buSzPts val="1400"/>
              <a:buFont typeface="Open Sans"/>
              <a:buAutoNum type="arabicPeriod"/>
            </a:pPr>
            <a:r>
              <a:rPr lang="en" sz="1400">
                <a:latin typeface="Open Sans"/>
                <a:ea typeface="Open Sans"/>
                <a:cs typeface="Open Sans"/>
                <a:sym typeface="Open Sans"/>
              </a:rPr>
              <a:t>Recording of the lectures</a:t>
            </a:r>
            <a:endParaRPr sz="1400">
              <a:latin typeface="Open Sans"/>
              <a:ea typeface="Open Sans"/>
              <a:cs typeface="Open Sans"/>
              <a:sym typeface="Open Sans"/>
            </a:endParaRPr>
          </a:p>
          <a:p>
            <a:pPr marL="457200" lvl="0" indent="-317500" algn="l" rtl="0">
              <a:lnSpc>
                <a:spcPct val="115000"/>
              </a:lnSpc>
              <a:spcBef>
                <a:spcPts val="1000"/>
              </a:spcBef>
              <a:spcAft>
                <a:spcPts val="0"/>
              </a:spcAft>
              <a:buSzPts val="1400"/>
              <a:buFont typeface="Open Sans"/>
              <a:buAutoNum type="arabicPeriod"/>
            </a:pPr>
            <a:r>
              <a:rPr lang="en" sz="1400">
                <a:latin typeface="Open Sans"/>
                <a:ea typeface="Open Sans"/>
                <a:cs typeface="Open Sans"/>
                <a:sym typeface="Open Sans"/>
              </a:rPr>
              <a:t>Greater flexibility with grades and due dates</a:t>
            </a:r>
            <a:endParaRPr sz="1400">
              <a:latin typeface="Open Sans"/>
              <a:ea typeface="Open Sans"/>
              <a:cs typeface="Open Sans"/>
              <a:sym typeface="Open Sans"/>
            </a:endParaRPr>
          </a:p>
          <a:p>
            <a:pPr marL="457200" lvl="0" indent="-317500" algn="l" rtl="0">
              <a:lnSpc>
                <a:spcPct val="115000"/>
              </a:lnSpc>
              <a:spcBef>
                <a:spcPts val="1000"/>
              </a:spcBef>
              <a:spcAft>
                <a:spcPts val="1000"/>
              </a:spcAft>
              <a:buSzPts val="1400"/>
              <a:buFont typeface="Open Sans"/>
              <a:buAutoNum type="arabicPeriod"/>
            </a:pPr>
            <a:r>
              <a:rPr lang="en" sz="1400">
                <a:solidFill>
                  <a:srgbClr val="1D1C1D"/>
                </a:solidFill>
                <a:highlight>
                  <a:schemeClr val="lt1"/>
                </a:highlight>
                <a:latin typeface="Open Sans"/>
                <a:ea typeface="Open Sans"/>
                <a:cs typeface="Open Sans"/>
                <a:sym typeface="Open Sans"/>
              </a:rPr>
              <a:t>Additional material to enrich their learning, such as practice problems and exams, homework walkthroughs, more notes on slides and key concepts</a:t>
            </a:r>
            <a:endParaRPr sz="1400">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3"/>
          <p:cNvSpPr txBox="1">
            <a:spLocks noGrp="1"/>
          </p:cNvSpPr>
          <p:nvPr>
            <p:ph type="title"/>
          </p:nvPr>
        </p:nvSpPr>
        <p:spPr>
          <a:xfrm>
            <a:off x="457200" y="400050"/>
            <a:ext cx="8229600" cy="80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3900"/>
              <a:t>Contributors and contact info</a:t>
            </a:r>
            <a:endParaRPr sz="3900"/>
          </a:p>
        </p:txBody>
      </p:sp>
      <p:sp>
        <p:nvSpPr>
          <p:cNvPr id="261" name="Google Shape;261;p43"/>
          <p:cNvSpPr txBox="1">
            <a:spLocks noGrp="1"/>
          </p:cNvSpPr>
          <p:nvPr>
            <p:ph type="body" idx="1"/>
          </p:nvPr>
        </p:nvSpPr>
        <p:spPr>
          <a:xfrm>
            <a:off x="457200" y="1236075"/>
            <a:ext cx="8229600" cy="32004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Clr>
                <a:schemeClr val="dk1"/>
              </a:buClr>
              <a:buSzPts val="1100"/>
              <a:buFont typeface="Arial"/>
              <a:buNone/>
            </a:pPr>
            <a:r>
              <a:rPr lang="en" sz="2400">
                <a:latin typeface="Open Sans"/>
                <a:ea typeface="Open Sans"/>
                <a:cs typeface="Open Sans"/>
                <a:sym typeface="Open Sans"/>
              </a:rPr>
              <a:t>UW Information Technology</a:t>
            </a:r>
            <a:endParaRPr sz="2400">
              <a:latin typeface="Open Sans"/>
              <a:ea typeface="Open Sans"/>
              <a:cs typeface="Open Sans"/>
              <a:sym typeface="Open Sans"/>
            </a:endParaRPr>
          </a:p>
          <a:p>
            <a:pPr marL="0" lvl="0" indent="0" algn="l" rtl="0">
              <a:spcBef>
                <a:spcPts val="640"/>
              </a:spcBef>
              <a:spcAft>
                <a:spcPts val="0"/>
              </a:spcAft>
              <a:buNone/>
            </a:pPr>
            <a:r>
              <a:rPr lang="en" sz="1700">
                <a:latin typeface="Open Sans"/>
                <a:ea typeface="Open Sans"/>
                <a:cs typeface="Open Sans"/>
                <a:sym typeface="Open Sans"/>
              </a:rPr>
              <a:t>Henry Lyle, Ph.D.</a:t>
            </a:r>
            <a:r>
              <a:rPr lang="en" sz="2300">
                <a:latin typeface="Open Sans"/>
                <a:ea typeface="Open Sans"/>
                <a:cs typeface="Open Sans"/>
                <a:sym typeface="Open Sans"/>
              </a:rPr>
              <a:t> </a:t>
            </a:r>
            <a:r>
              <a:rPr lang="en" sz="1500" u="sng">
                <a:solidFill>
                  <a:schemeClr val="hlink"/>
                </a:solidFill>
                <a:latin typeface="Open Sans"/>
                <a:ea typeface="Open Sans"/>
                <a:cs typeface="Open Sans"/>
                <a:sym typeface="Open Sans"/>
                <a:hlinkClick r:id="rId3"/>
              </a:rPr>
              <a:t>lyle3@uw.edu</a:t>
            </a:r>
            <a:r>
              <a:rPr lang="en" sz="1500">
                <a:latin typeface="Open Sans"/>
                <a:ea typeface="Open Sans"/>
                <a:cs typeface="Open Sans"/>
                <a:sym typeface="Open Sans"/>
              </a:rPr>
              <a:t> </a:t>
            </a:r>
            <a:endParaRPr sz="1500">
              <a:latin typeface="Open Sans"/>
              <a:ea typeface="Open Sans"/>
              <a:cs typeface="Open Sans"/>
              <a:sym typeface="Open Sans"/>
            </a:endParaRPr>
          </a:p>
          <a:p>
            <a:pPr marL="0" lvl="0" indent="0" algn="l" rtl="0">
              <a:spcBef>
                <a:spcPts val="640"/>
              </a:spcBef>
              <a:spcAft>
                <a:spcPts val="0"/>
              </a:spcAft>
              <a:buNone/>
            </a:pPr>
            <a:r>
              <a:rPr lang="en" sz="1700">
                <a:latin typeface="Open Sans"/>
                <a:ea typeface="Open Sans"/>
                <a:cs typeface="Open Sans"/>
                <a:sym typeface="Open Sans"/>
              </a:rPr>
              <a:t>Peter Seibel</a:t>
            </a:r>
            <a:endParaRPr sz="1700">
              <a:latin typeface="Open Sans"/>
              <a:ea typeface="Open Sans"/>
              <a:cs typeface="Open Sans"/>
              <a:sym typeface="Open Sans"/>
            </a:endParaRPr>
          </a:p>
          <a:p>
            <a:pPr marL="0" lvl="0" indent="0" algn="l" rtl="0">
              <a:spcBef>
                <a:spcPts val="640"/>
              </a:spcBef>
              <a:spcAft>
                <a:spcPts val="0"/>
              </a:spcAft>
              <a:buNone/>
            </a:pPr>
            <a:r>
              <a:rPr lang="en" sz="1700">
                <a:latin typeface="Open Sans"/>
                <a:ea typeface="Open Sans"/>
                <a:cs typeface="Open Sans"/>
                <a:sym typeface="Open Sans"/>
              </a:rPr>
              <a:t>Florencia Marcaccio </a:t>
            </a:r>
            <a:endParaRPr sz="1700">
              <a:latin typeface="Open Sans"/>
              <a:ea typeface="Open Sans"/>
              <a:cs typeface="Open Sans"/>
              <a:sym typeface="Open Sans"/>
            </a:endParaRPr>
          </a:p>
          <a:p>
            <a:pPr marL="0" lvl="0" indent="0" algn="l" rtl="0">
              <a:spcBef>
                <a:spcPts val="640"/>
              </a:spcBef>
              <a:spcAft>
                <a:spcPts val="0"/>
              </a:spcAft>
              <a:buNone/>
            </a:pPr>
            <a:endParaRPr sz="2300">
              <a:latin typeface="Open Sans"/>
              <a:ea typeface="Open Sans"/>
              <a:cs typeface="Open Sans"/>
              <a:sym typeface="Open Sans"/>
            </a:endParaRPr>
          </a:p>
          <a:p>
            <a:pPr marL="0" lvl="0" indent="0" algn="l" rtl="0">
              <a:spcBef>
                <a:spcPts val="640"/>
              </a:spcBef>
              <a:spcAft>
                <a:spcPts val="0"/>
              </a:spcAft>
              <a:buNone/>
            </a:pPr>
            <a:r>
              <a:rPr lang="en" sz="2400">
                <a:latin typeface="Open Sans"/>
                <a:ea typeface="Open Sans"/>
                <a:cs typeface="Open Sans"/>
                <a:sym typeface="Open Sans"/>
              </a:rPr>
              <a:t>Office of Educational Assessment</a:t>
            </a:r>
            <a:endParaRPr sz="2400">
              <a:latin typeface="Open Sans"/>
              <a:ea typeface="Open Sans"/>
              <a:cs typeface="Open Sans"/>
              <a:sym typeface="Open Sans"/>
            </a:endParaRPr>
          </a:p>
          <a:p>
            <a:pPr marL="0" lvl="0" indent="0" algn="l" rtl="0">
              <a:spcBef>
                <a:spcPts val="640"/>
              </a:spcBef>
              <a:spcAft>
                <a:spcPts val="0"/>
              </a:spcAft>
              <a:buNone/>
            </a:pPr>
            <a:r>
              <a:rPr lang="en" sz="1700">
                <a:latin typeface="Open Sans"/>
                <a:ea typeface="Open Sans"/>
                <a:cs typeface="Open Sans"/>
                <a:sym typeface="Open Sans"/>
              </a:rPr>
              <a:t>Angela Davis-Unger, Ph.D. </a:t>
            </a:r>
            <a:r>
              <a:rPr lang="en" sz="1400" u="sng">
                <a:solidFill>
                  <a:schemeClr val="hlink"/>
                </a:solidFill>
                <a:latin typeface="Open Sans"/>
                <a:ea typeface="Open Sans"/>
                <a:cs typeface="Open Sans"/>
                <a:sym typeface="Open Sans"/>
                <a:hlinkClick r:id="rId4"/>
              </a:rPr>
              <a:t>acd2@uw.edu</a:t>
            </a:r>
            <a:r>
              <a:rPr lang="en" sz="1400">
                <a:latin typeface="Open Sans"/>
                <a:ea typeface="Open Sans"/>
                <a:cs typeface="Open Sans"/>
                <a:sym typeface="Open Sans"/>
              </a:rPr>
              <a:t> </a:t>
            </a:r>
            <a:endParaRPr sz="1400">
              <a:latin typeface="Open Sans"/>
              <a:ea typeface="Open Sans"/>
              <a:cs typeface="Open Sans"/>
              <a:sym typeface="Open Sans"/>
            </a:endParaRPr>
          </a:p>
          <a:p>
            <a:pPr marL="0" lvl="0" indent="0" algn="l" rtl="0">
              <a:spcBef>
                <a:spcPts val="640"/>
              </a:spcBef>
              <a:spcAft>
                <a:spcPts val="0"/>
              </a:spcAft>
              <a:buNone/>
            </a:pPr>
            <a:endParaRPr sz="2300">
              <a:latin typeface="Open Sans"/>
              <a:ea typeface="Open Sans"/>
              <a:cs typeface="Open Sans"/>
              <a:sym typeface="Open Sans"/>
            </a:endParaRPr>
          </a:p>
          <a:p>
            <a:pPr marL="0" lvl="0" indent="0" algn="l" rtl="0">
              <a:spcBef>
                <a:spcPts val="640"/>
              </a:spcBef>
              <a:spcAft>
                <a:spcPts val="0"/>
              </a:spcAft>
              <a:buNone/>
            </a:pPr>
            <a:endParaRPr sz="1700">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7"/>
          <p:cNvSpPr txBox="1">
            <a:spLocks noGrp="1"/>
          </p:cNvSpPr>
          <p:nvPr>
            <p:ph type="title"/>
          </p:nvPr>
        </p:nvSpPr>
        <p:spPr>
          <a:xfrm>
            <a:off x="305775" y="400050"/>
            <a:ext cx="8605200" cy="800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SzPts val="1400"/>
              <a:buNone/>
            </a:pPr>
            <a:r>
              <a:rPr lang="en" sz="3600"/>
              <a:t>Survey items and approaches</a:t>
            </a:r>
            <a:endParaRPr sz="3200">
              <a:solidFill>
                <a:schemeClr val="dk1"/>
              </a:solidFill>
            </a:endParaRPr>
          </a:p>
        </p:txBody>
      </p:sp>
      <p:sp>
        <p:nvSpPr>
          <p:cNvPr id="158" name="Google Shape;158;p27"/>
          <p:cNvSpPr txBox="1">
            <a:spLocks noGrp="1"/>
          </p:cNvSpPr>
          <p:nvPr>
            <p:ph type="body" idx="1"/>
          </p:nvPr>
        </p:nvSpPr>
        <p:spPr>
          <a:xfrm>
            <a:off x="457200" y="1047750"/>
            <a:ext cx="8305800" cy="34317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000"/>
              </a:spcBef>
              <a:spcAft>
                <a:spcPts val="0"/>
              </a:spcAft>
              <a:buClr>
                <a:schemeClr val="dk1"/>
              </a:buClr>
              <a:buSzPts val="1100"/>
              <a:buFont typeface="Arial"/>
              <a:buNone/>
            </a:pPr>
            <a:r>
              <a:rPr lang="en" sz="1800">
                <a:latin typeface="Open Sans"/>
                <a:ea typeface="Open Sans"/>
                <a:cs typeface="Open Sans"/>
                <a:sym typeface="Open Sans"/>
              </a:rPr>
              <a:t>Survey items analyzed </a:t>
            </a:r>
            <a:endParaRPr sz="1800">
              <a:latin typeface="Open Sans"/>
              <a:ea typeface="Open Sans"/>
              <a:cs typeface="Open Sans"/>
              <a:sym typeface="Open Sans"/>
            </a:endParaRPr>
          </a:p>
          <a:p>
            <a:pPr marL="0" lvl="0" indent="0" algn="l" rtl="0">
              <a:lnSpc>
                <a:spcPct val="150000"/>
              </a:lnSpc>
              <a:spcBef>
                <a:spcPts val="0"/>
              </a:spcBef>
              <a:spcAft>
                <a:spcPts val="0"/>
              </a:spcAft>
              <a:buNone/>
            </a:pPr>
            <a:r>
              <a:rPr lang="en" sz="1400">
                <a:latin typeface="Open Sans"/>
                <a:ea typeface="Open Sans"/>
                <a:cs typeface="Open Sans"/>
                <a:sym typeface="Open Sans"/>
              </a:rPr>
              <a:t>(1) What is helping you to learn in this course? </a:t>
            </a:r>
            <a:endParaRPr sz="1400">
              <a:latin typeface="Open Sans"/>
              <a:ea typeface="Open Sans"/>
              <a:cs typeface="Open Sans"/>
              <a:sym typeface="Open Sans"/>
            </a:endParaRPr>
          </a:p>
          <a:p>
            <a:pPr marL="0" lvl="0" indent="0" algn="l" rtl="0">
              <a:lnSpc>
                <a:spcPct val="150000"/>
              </a:lnSpc>
              <a:spcBef>
                <a:spcPts val="0"/>
              </a:spcBef>
              <a:spcAft>
                <a:spcPts val="0"/>
              </a:spcAft>
              <a:buNone/>
            </a:pPr>
            <a:r>
              <a:rPr lang="en" sz="1400">
                <a:latin typeface="Open Sans"/>
                <a:ea typeface="Open Sans"/>
                <a:cs typeface="Open Sans"/>
                <a:sym typeface="Open Sans"/>
              </a:rPr>
              <a:t>(2) What is hindering your learning in this course? </a:t>
            </a:r>
            <a:endParaRPr sz="1400">
              <a:latin typeface="Open Sans"/>
              <a:ea typeface="Open Sans"/>
              <a:cs typeface="Open Sans"/>
              <a:sym typeface="Open Sans"/>
            </a:endParaRPr>
          </a:p>
          <a:p>
            <a:pPr marL="0" lvl="0" indent="0" algn="l" rtl="0">
              <a:lnSpc>
                <a:spcPct val="150000"/>
              </a:lnSpc>
              <a:spcBef>
                <a:spcPts val="0"/>
              </a:spcBef>
              <a:spcAft>
                <a:spcPts val="0"/>
              </a:spcAft>
              <a:buNone/>
            </a:pPr>
            <a:r>
              <a:rPr lang="en" sz="1400">
                <a:latin typeface="Open Sans"/>
                <a:ea typeface="Open Sans"/>
                <a:cs typeface="Open Sans"/>
                <a:sym typeface="Open Sans"/>
              </a:rPr>
              <a:t>(3) What can your instructor do to improve your learning in this course?</a:t>
            </a:r>
            <a:endParaRPr sz="1800">
              <a:latin typeface="Open Sans"/>
              <a:ea typeface="Open Sans"/>
              <a:cs typeface="Open Sans"/>
              <a:sym typeface="Open Sans"/>
            </a:endParaRPr>
          </a:p>
          <a:p>
            <a:pPr marL="0" lvl="0" indent="0" algn="l" rtl="0">
              <a:lnSpc>
                <a:spcPct val="115000"/>
              </a:lnSpc>
              <a:spcBef>
                <a:spcPts val="1000"/>
              </a:spcBef>
              <a:spcAft>
                <a:spcPts val="0"/>
              </a:spcAft>
              <a:buNone/>
            </a:pPr>
            <a:r>
              <a:rPr lang="en" sz="1800">
                <a:latin typeface="Open Sans"/>
                <a:ea typeface="Open Sans"/>
                <a:cs typeface="Open Sans"/>
                <a:sym typeface="Open Sans"/>
              </a:rPr>
              <a:t>Approaches</a:t>
            </a:r>
            <a:endParaRPr sz="1800">
              <a:latin typeface="Open Sans"/>
              <a:ea typeface="Open Sans"/>
              <a:cs typeface="Open Sans"/>
              <a:sym typeface="Open Sans"/>
            </a:endParaRPr>
          </a:p>
          <a:p>
            <a:pPr marL="457200" lvl="0" indent="-311150" algn="l" rtl="0">
              <a:lnSpc>
                <a:spcPct val="115000"/>
              </a:lnSpc>
              <a:spcBef>
                <a:spcPts val="0"/>
              </a:spcBef>
              <a:spcAft>
                <a:spcPts val="0"/>
              </a:spcAft>
              <a:buSzPts val="1300"/>
              <a:buFont typeface="Open Sans"/>
              <a:buChar char="●"/>
            </a:pPr>
            <a:r>
              <a:rPr lang="en" sz="1400">
                <a:latin typeface="Open Sans"/>
                <a:ea typeface="Open Sans"/>
                <a:cs typeface="Open Sans"/>
                <a:sym typeface="Open Sans"/>
              </a:rPr>
              <a:t>Inductive process of constant comparison to identify themes (OEA)</a:t>
            </a:r>
            <a:endParaRPr sz="1400">
              <a:latin typeface="Open Sans"/>
              <a:ea typeface="Open Sans"/>
              <a:cs typeface="Open Sans"/>
              <a:sym typeface="Open Sans"/>
            </a:endParaRPr>
          </a:p>
          <a:p>
            <a:pPr marL="914400" lvl="1" indent="-317500" algn="l" rtl="0">
              <a:lnSpc>
                <a:spcPct val="115000"/>
              </a:lnSpc>
              <a:spcBef>
                <a:spcPts val="0"/>
              </a:spcBef>
              <a:spcAft>
                <a:spcPts val="0"/>
              </a:spcAft>
              <a:buSzPts val="1400"/>
              <a:buFont typeface="Open Sans"/>
              <a:buChar char="○"/>
            </a:pPr>
            <a:r>
              <a:rPr lang="en" sz="1400">
                <a:latin typeface="Open Sans"/>
                <a:ea typeface="Open Sans"/>
                <a:cs typeface="Open Sans"/>
                <a:sym typeface="Open Sans"/>
              </a:rPr>
              <a:t>500 randomly selected responses</a:t>
            </a:r>
            <a:endParaRPr sz="1400">
              <a:latin typeface="Open Sans"/>
              <a:ea typeface="Open Sans"/>
              <a:cs typeface="Open Sans"/>
              <a:sym typeface="Open Sans"/>
            </a:endParaRPr>
          </a:p>
          <a:p>
            <a:pPr marL="457200" lvl="0" indent="-311150" algn="l" rtl="0">
              <a:lnSpc>
                <a:spcPct val="115000"/>
              </a:lnSpc>
              <a:spcBef>
                <a:spcPts val="1000"/>
              </a:spcBef>
              <a:spcAft>
                <a:spcPts val="0"/>
              </a:spcAft>
              <a:buSzPts val="1300"/>
              <a:buFont typeface="Open Sans"/>
              <a:buChar char="●"/>
            </a:pPr>
            <a:r>
              <a:rPr lang="en" sz="1400">
                <a:latin typeface="Open Sans"/>
                <a:ea typeface="Open Sans"/>
                <a:cs typeface="Open Sans"/>
                <a:sym typeface="Open Sans"/>
              </a:rPr>
              <a:t>Topic modeling (Latent Dirichlet Allocation) to identify common topics (UW-IT)</a:t>
            </a:r>
            <a:endParaRPr sz="1400">
              <a:latin typeface="Open Sans"/>
              <a:ea typeface="Open Sans"/>
              <a:cs typeface="Open Sans"/>
              <a:sym typeface="Open Sans"/>
            </a:endParaRPr>
          </a:p>
          <a:p>
            <a:pPr marL="914400" lvl="1" indent="-311150" algn="l" rtl="0">
              <a:lnSpc>
                <a:spcPct val="115000"/>
              </a:lnSpc>
              <a:spcBef>
                <a:spcPts val="0"/>
              </a:spcBef>
              <a:spcAft>
                <a:spcPts val="0"/>
              </a:spcAft>
              <a:buSzPts val="1300"/>
              <a:buFont typeface="Open Sans"/>
              <a:buChar char="○"/>
            </a:pPr>
            <a:r>
              <a:rPr lang="en" sz="1400">
                <a:latin typeface="Open Sans"/>
                <a:ea typeface="Open Sans"/>
                <a:cs typeface="Open Sans"/>
                <a:sym typeface="Open Sans"/>
              </a:rPr>
              <a:t>Analyzed complete data set  </a:t>
            </a:r>
            <a:endParaRPr sz="2800">
              <a:highlight>
                <a:srgbClr val="00FF00"/>
              </a:highlight>
              <a:latin typeface="Open Sans"/>
              <a:ea typeface="Open Sans"/>
              <a:cs typeface="Open Sans"/>
              <a:sym typeface="Open Sans"/>
            </a:endParaRPr>
          </a:p>
        </p:txBody>
      </p:sp>
      <p:sp>
        <p:nvSpPr>
          <p:cNvPr id="159" name="Google Shape;159;p27"/>
          <p:cNvSpPr txBox="1">
            <a:spLocks noGrp="1"/>
          </p:cNvSpPr>
          <p:nvPr>
            <p:ph type="sldNum" idx="12"/>
          </p:nvPr>
        </p:nvSpPr>
        <p:spPr>
          <a:xfrm>
            <a:off x="6934200" y="4741069"/>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8"/>
          <p:cNvSpPr txBox="1">
            <a:spLocks noGrp="1"/>
          </p:cNvSpPr>
          <p:nvPr>
            <p:ph type="title"/>
          </p:nvPr>
        </p:nvSpPr>
        <p:spPr>
          <a:xfrm>
            <a:off x="457200" y="323850"/>
            <a:ext cx="8229600" cy="80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3000">
                <a:latin typeface="Open Sans"/>
                <a:ea typeface="Open Sans"/>
                <a:cs typeface="Open Sans"/>
                <a:sym typeface="Open Sans"/>
              </a:rPr>
              <a:t>Sample</a:t>
            </a:r>
            <a:endParaRPr sz="3000">
              <a:latin typeface="Open Sans"/>
              <a:ea typeface="Open Sans"/>
              <a:cs typeface="Open Sans"/>
              <a:sym typeface="Open Sans"/>
            </a:endParaRPr>
          </a:p>
        </p:txBody>
      </p:sp>
      <p:graphicFrame>
        <p:nvGraphicFramePr>
          <p:cNvPr id="165" name="Google Shape;165;p28"/>
          <p:cNvGraphicFramePr/>
          <p:nvPr/>
        </p:nvGraphicFramePr>
        <p:xfrm>
          <a:off x="349375" y="1819800"/>
          <a:ext cx="3000000" cy="3000000"/>
        </p:xfrm>
        <a:graphic>
          <a:graphicData uri="http://schemas.openxmlformats.org/drawingml/2006/table">
            <a:tbl>
              <a:tblPr>
                <a:noFill/>
                <a:tableStyleId>{E692C9C7-7651-4E1D-B79E-C04E4635A758}</a:tableStyleId>
              </a:tblPr>
              <a:tblGrid>
                <a:gridCol w="1983425">
                  <a:extLst>
                    <a:ext uri="{9D8B030D-6E8A-4147-A177-3AD203B41FA5}">
                      <a16:colId xmlns:a16="http://schemas.microsoft.com/office/drawing/2014/main" val="20000"/>
                    </a:ext>
                  </a:extLst>
                </a:gridCol>
                <a:gridCol w="1297150">
                  <a:extLst>
                    <a:ext uri="{9D8B030D-6E8A-4147-A177-3AD203B41FA5}">
                      <a16:colId xmlns:a16="http://schemas.microsoft.com/office/drawing/2014/main" val="20001"/>
                    </a:ext>
                  </a:extLst>
                </a:gridCol>
                <a:gridCol w="1297150">
                  <a:extLst>
                    <a:ext uri="{9D8B030D-6E8A-4147-A177-3AD203B41FA5}">
                      <a16:colId xmlns:a16="http://schemas.microsoft.com/office/drawing/2014/main" val="20002"/>
                    </a:ext>
                  </a:extLst>
                </a:gridCol>
                <a:gridCol w="1643075">
                  <a:extLst>
                    <a:ext uri="{9D8B030D-6E8A-4147-A177-3AD203B41FA5}">
                      <a16:colId xmlns:a16="http://schemas.microsoft.com/office/drawing/2014/main" val="20003"/>
                    </a:ext>
                  </a:extLst>
                </a:gridCol>
                <a:gridCol w="1491725">
                  <a:extLst>
                    <a:ext uri="{9D8B030D-6E8A-4147-A177-3AD203B41FA5}">
                      <a16:colId xmlns:a16="http://schemas.microsoft.com/office/drawing/2014/main" val="20004"/>
                    </a:ext>
                  </a:extLst>
                </a:gridCol>
              </a:tblGrid>
              <a:tr h="451725">
                <a:tc>
                  <a:txBody>
                    <a:bodyPr/>
                    <a:lstStyle/>
                    <a:p>
                      <a:pPr marL="0" lvl="0" indent="0" algn="l" rtl="0">
                        <a:lnSpc>
                          <a:spcPct val="115000"/>
                        </a:lnSpc>
                        <a:spcBef>
                          <a:spcPts val="0"/>
                        </a:spcBef>
                        <a:spcAft>
                          <a:spcPts val="0"/>
                        </a:spcAft>
                        <a:buNone/>
                      </a:pPr>
                      <a:r>
                        <a:rPr lang="en" sz="1200" b="1">
                          <a:latin typeface="Open Sans"/>
                          <a:ea typeface="Open Sans"/>
                          <a:cs typeface="Open Sans"/>
                          <a:sym typeface="Open Sans"/>
                        </a:rPr>
                        <a:t>Question</a:t>
                      </a:r>
                      <a:endParaRPr sz="1200" b="1">
                        <a:latin typeface="Open Sans"/>
                        <a:ea typeface="Open Sans"/>
                        <a:cs typeface="Open Sans"/>
                        <a:sym typeface="Open Sans"/>
                      </a:endParaRPr>
                    </a:p>
                  </a:txBody>
                  <a:tcPr marL="63500" marR="63500" marT="63500" marB="635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sz="1200" b="1">
                          <a:latin typeface="Open Sans"/>
                          <a:ea typeface="Open Sans"/>
                          <a:cs typeface="Open Sans"/>
                          <a:sym typeface="Open Sans"/>
                        </a:rPr>
                        <a:t>Total Responses</a:t>
                      </a:r>
                      <a:endParaRPr sz="1200" b="1">
                        <a:latin typeface="Open Sans"/>
                        <a:ea typeface="Open Sans"/>
                        <a:cs typeface="Open Sans"/>
                        <a:sym typeface="Open Sans"/>
                      </a:endParaRPr>
                    </a:p>
                  </a:txBody>
                  <a:tcPr marL="63500" marR="63500" marT="63500" marB="635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sz="1200" b="1">
                          <a:latin typeface="Open Sans"/>
                          <a:ea typeface="Open Sans"/>
                          <a:cs typeface="Open Sans"/>
                          <a:sym typeface="Open Sans"/>
                        </a:rPr>
                        <a:t>Number of Courses</a:t>
                      </a:r>
                      <a:endParaRPr sz="1200" b="1">
                        <a:latin typeface="Open Sans"/>
                        <a:ea typeface="Open Sans"/>
                        <a:cs typeface="Open Sans"/>
                        <a:sym typeface="Open Sans"/>
                      </a:endParaRPr>
                    </a:p>
                  </a:txBody>
                  <a:tcPr marL="63500" marR="63500" marT="63500" marB="635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sz="1200" b="1">
                          <a:latin typeface="Open Sans"/>
                          <a:ea typeface="Open Sans"/>
                          <a:cs typeface="Open Sans"/>
                          <a:sym typeface="Open Sans"/>
                        </a:rPr>
                        <a:t>Avg N of responses per Course</a:t>
                      </a:r>
                      <a:endParaRPr sz="1200" b="1">
                        <a:latin typeface="Open Sans"/>
                        <a:ea typeface="Open Sans"/>
                        <a:cs typeface="Open Sans"/>
                        <a:sym typeface="Open Sans"/>
                      </a:endParaRPr>
                    </a:p>
                  </a:txBody>
                  <a:tcPr marL="63500" marR="63500" marT="63500" marB="635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sz="1200" b="1">
                          <a:latin typeface="Open Sans"/>
                          <a:ea typeface="Open Sans"/>
                          <a:cs typeface="Open Sans"/>
                          <a:sym typeface="Open Sans"/>
                        </a:rPr>
                        <a:t>Avg N of words per response</a:t>
                      </a:r>
                      <a:endParaRPr sz="1200" b="1">
                        <a:latin typeface="Open Sans"/>
                        <a:ea typeface="Open Sans"/>
                        <a:cs typeface="Open Sans"/>
                        <a:sym typeface="Open Sans"/>
                      </a:endParaRPr>
                    </a:p>
                  </a:txBody>
                  <a:tcPr marL="63500" marR="63500" marT="63500" marB="635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419925">
                <a:tc>
                  <a:txBody>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Open Sans"/>
                          <a:ea typeface="Open Sans"/>
                          <a:cs typeface="Open Sans"/>
                          <a:sym typeface="Open Sans"/>
                        </a:rPr>
                        <a:t>What is helping you to learn in this course? </a:t>
                      </a:r>
                      <a:endParaRPr sz="1200">
                        <a:latin typeface="Open Sans"/>
                        <a:ea typeface="Open Sans"/>
                        <a:cs typeface="Open Sans"/>
                        <a:sym typeface="Open Sans"/>
                      </a:endParaRPr>
                    </a:p>
                  </a:txBody>
                  <a:tcPr marL="63500" marR="63500" marT="63500" marB="635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200">
                          <a:latin typeface="Open Sans"/>
                          <a:ea typeface="Open Sans"/>
                          <a:cs typeface="Open Sans"/>
                          <a:sym typeface="Open Sans"/>
                        </a:rPr>
                        <a:t>11420</a:t>
                      </a:r>
                      <a:endParaRPr sz="1200">
                        <a:latin typeface="Open Sans"/>
                        <a:ea typeface="Open Sans"/>
                        <a:cs typeface="Open Sans"/>
                        <a:sym typeface="Open Sans"/>
                      </a:endParaRPr>
                    </a:p>
                  </a:txBody>
                  <a:tcPr marL="63500" marR="63500" marT="63500" marB="635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200">
                          <a:latin typeface="Open Sans"/>
                          <a:ea typeface="Open Sans"/>
                          <a:cs typeface="Open Sans"/>
                          <a:sym typeface="Open Sans"/>
                        </a:rPr>
                        <a:t>534</a:t>
                      </a:r>
                      <a:endParaRPr sz="1200">
                        <a:latin typeface="Open Sans"/>
                        <a:ea typeface="Open Sans"/>
                        <a:cs typeface="Open Sans"/>
                        <a:sym typeface="Open Sans"/>
                      </a:endParaRPr>
                    </a:p>
                  </a:txBody>
                  <a:tcPr marL="63500" marR="63500" marT="63500" marB="635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200">
                          <a:latin typeface="Open Sans"/>
                          <a:ea typeface="Open Sans"/>
                          <a:cs typeface="Open Sans"/>
                          <a:sym typeface="Open Sans"/>
                        </a:rPr>
                        <a:t>21.39</a:t>
                      </a:r>
                      <a:endParaRPr sz="1200">
                        <a:latin typeface="Open Sans"/>
                        <a:ea typeface="Open Sans"/>
                        <a:cs typeface="Open Sans"/>
                        <a:sym typeface="Open Sans"/>
                      </a:endParaRPr>
                    </a:p>
                  </a:txBody>
                  <a:tcPr marL="63500" marR="63500" marT="63500" marB="635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200">
                          <a:latin typeface="Open Sans"/>
                          <a:ea typeface="Open Sans"/>
                          <a:cs typeface="Open Sans"/>
                          <a:sym typeface="Open Sans"/>
                        </a:rPr>
                        <a:t>16.67</a:t>
                      </a:r>
                      <a:endParaRPr sz="1200">
                        <a:latin typeface="Open Sans"/>
                        <a:ea typeface="Open Sans"/>
                        <a:cs typeface="Open Sans"/>
                        <a:sym typeface="Open Sans"/>
                      </a:endParaRPr>
                    </a:p>
                  </a:txBody>
                  <a:tcPr marL="63500" marR="63500" marT="63500" marB="635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r h="419925">
                <a:tc>
                  <a:txBody>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Open Sans"/>
                          <a:ea typeface="Open Sans"/>
                          <a:cs typeface="Open Sans"/>
                          <a:sym typeface="Open Sans"/>
                        </a:rPr>
                        <a:t>What is hindering your learning in this course?</a:t>
                      </a:r>
                      <a:endParaRPr sz="1200">
                        <a:latin typeface="Open Sans"/>
                        <a:ea typeface="Open Sans"/>
                        <a:cs typeface="Open Sans"/>
                        <a:sym typeface="Open Sans"/>
                      </a:endParaRPr>
                    </a:p>
                  </a:txBody>
                  <a:tcPr marL="63500" marR="63500" marT="63500" marB="635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200">
                          <a:latin typeface="Open Sans"/>
                          <a:ea typeface="Open Sans"/>
                          <a:cs typeface="Open Sans"/>
                          <a:sym typeface="Open Sans"/>
                        </a:rPr>
                        <a:t>10561</a:t>
                      </a:r>
                      <a:endParaRPr sz="1200">
                        <a:latin typeface="Open Sans"/>
                        <a:ea typeface="Open Sans"/>
                        <a:cs typeface="Open Sans"/>
                        <a:sym typeface="Open Sans"/>
                      </a:endParaRPr>
                    </a:p>
                  </a:txBody>
                  <a:tcPr marL="63500" marR="63500" marT="63500" marB="635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200">
                          <a:latin typeface="Open Sans"/>
                          <a:ea typeface="Open Sans"/>
                          <a:cs typeface="Open Sans"/>
                          <a:sym typeface="Open Sans"/>
                        </a:rPr>
                        <a:t>502</a:t>
                      </a:r>
                      <a:endParaRPr sz="1200">
                        <a:latin typeface="Open Sans"/>
                        <a:ea typeface="Open Sans"/>
                        <a:cs typeface="Open Sans"/>
                        <a:sym typeface="Open Sans"/>
                      </a:endParaRPr>
                    </a:p>
                  </a:txBody>
                  <a:tcPr marL="63500" marR="63500" marT="63500" marB="635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200">
                          <a:latin typeface="Open Sans"/>
                          <a:ea typeface="Open Sans"/>
                          <a:cs typeface="Open Sans"/>
                          <a:sym typeface="Open Sans"/>
                        </a:rPr>
                        <a:t>21.04</a:t>
                      </a:r>
                      <a:endParaRPr sz="1200">
                        <a:latin typeface="Open Sans"/>
                        <a:ea typeface="Open Sans"/>
                        <a:cs typeface="Open Sans"/>
                        <a:sym typeface="Open Sans"/>
                      </a:endParaRPr>
                    </a:p>
                  </a:txBody>
                  <a:tcPr marL="63500" marR="63500" marT="63500" marB="635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200">
                          <a:latin typeface="Open Sans"/>
                          <a:ea typeface="Open Sans"/>
                          <a:cs typeface="Open Sans"/>
                          <a:sym typeface="Open Sans"/>
                        </a:rPr>
                        <a:t>24.5</a:t>
                      </a:r>
                      <a:endParaRPr sz="1200">
                        <a:latin typeface="Open Sans"/>
                        <a:ea typeface="Open Sans"/>
                        <a:cs typeface="Open Sans"/>
                        <a:sym typeface="Open Sans"/>
                      </a:endParaRPr>
                    </a:p>
                  </a:txBody>
                  <a:tcPr marL="63500" marR="63500" marT="63500" marB="635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3F3F3"/>
                    </a:solidFill>
                  </a:tcPr>
                </a:tc>
                <a:extLst>
                  <a:ext uri="{0D108BD9-81ED-4DB2-BD59-A6C34878D82A}">
                    <a16:rowId xmlns:a16="http://schemas.microsoft.com/office/drawing/2014/main" val="10002"/>
                  </a:ext>
                </a:extLst>
              </a:tr>
              <a:tr h="565100">
                <a:tc>
                  <a:txBody>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Open Sans"/>
                          <a:ea typeface="Open Sans"/>
                          <a:cs typeface="Open Sans"/>
                          <a:sym typeface="Open Sans"/>
                        </a:rPr>
                        <a:t>What can your instructor do to improve your learning in this course?</a:t>
                      </a:r>
                      <a:endParaRPr sz="1200">
                        <a:latin typeface="Open Sans"/>
                        <a:ea typeface="Open Sans"/>
                        <a:cs typeface="Open Sans"/>
                        <a:sym typeface="Open Sans"/>
                      </a:endParaRPr>
                    </a:p>
                  </a:txBody>
                  <a:tcPr marL="63500" marR="63500" marT="63500" marB="635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200">
                          <a:latin typeface="Open Sans"/>
                          <a:ea typeface="Open Sans"/>
                          <a:cs typeface="Open Sans"/>
                          <a:sym typeface="Open Sans"/>
                        </a:rPr>
                        <a:t>9860</a:t>
                      </a:r>
                      <a:endParaRPr sz="1200">
                        <a:latin typeface="Open Sans"/>
                        <a:ea typeface="Open Sans"/>
                        <a:cs typeface="Open Sans"/>
                        <a:sym typeface="Open Sans"/>
                      </a:endParaRPr>
                    </a:p>
                  </a:txBody>
                  <a:tcPr marL="63500" marR="63500" marT="63500" marB="635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200">
                          <a:latin typeface="Open Sans"/>
                          <a:ea typeface="Open Sans"/>
                          <a:cs typeface="Open Sans"/>
                          <a:sym typeface="Open Sans"/>
                        </a:rPr>
                        <a:t>477</a:t>
                      </a:r>
                      <a:endParaRPr sz="1200">
                        <a:latin typeface="Open Sans"/>
                        <a:ea typeface="Open Sans"/>
                        <a:cs typeface="Open Sans"/>
                        <a:sym typeface="Open Sans"/>
                      </a:endParaRPr>
                    </a:p>
                  </a:txBody>
                  <a:tcPr marL="63500" marR="63500" marT="63500" marB="635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200">
                          <a:latin typeface="Open Sans"/>
                          <a:ea typeface="Open Sans"/>
                          <a:cs typeface="Open Sans"/>
                          <a:sym typeface="Open Sans"/>
                        </a:rPr>
                        <a:t>20.67</a:t>
                      </a:r>
                      <a:endParaRPr sz="1200">
                        <a:latin typeface="Open Sans"/>
                        <a:ea typeface="Open Sans"/>
                        <a:cs typeface="Open Sans"/>
                        <a:sym typeface="Open Sans"/>
                      </a:endParaRPr>
                    </a:p>
                  </a:txBody>
                  <a:tcPr marL="63500" marR="63500" marT="63500" marB="635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200">
                          <a:latin typeface="Open Sans"/>
                          <a:ea typeface="Open Sans"/>
                          <a:cs typeface="Open Sans"/>
                          <a:sym typeface="Open Sans"/>
                        </a:rPr>
                        <a:t>24.82</a:t>
                      </a:r>
                      <a:endParaRPr sz="1200">
                        <a:latin typeface="Open Sans"/>
                        <a:ea typeface="Open Sans"/>
                        <a:cs typeface="Open Sans"/>
                        <a:sym typeface="Open Sans"/>
                      </a:endParaRPr>
                    </a:p>
                  </a:txBody>
                  <a:tcPr marL="63500" marR="63500" marT="63500" marB="635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3F3F3"/>
                    </a:solidFill>
                  </a:tcPr>
                </a:tc>
                <a:extLst>
                  <a:ext uri="{0D108BD9-81ED-4DB2-BD59-A6C34878D82A}">
                    <a16:rowId xmlns:a16="http://schemas.microsoft.com/office/drawing/2014/main" val="10003"/>
                  </a:ext>
                </a:extLst>
              </a:tr>
              <a:tr h="419925">
                <a:tc>
                  <a:txBody>
                    <a:bodyPr/>
                    <a:lstStyle/>
                    <a:p>
                      <a:pPr marL="0" lvl="0" indent="0" algn="l" rtl="0">
                        <a:lnSpc>
                          <a:spcPct val="115000"/>
                        </a:lnSpc>
                        <a:spcBef>
                          <a:spcPts val="0"/>
                        </a:spcBef>
                        <a:spcAft>
                          <a:spcPts val="0"/>
                        </a:spcAft>
                        <a:buNone/>
                      </a:pPr>
                      <a:r>
                        <a:rPr lang="en" sz="1200" b="1">
                          <a:latin typeface="Open Sans"/>
                          <a:ea typeface="Open Sans"/>
                          <a:cs typeface="Open Sans"/>
                          <a:sym typeface="Open Sans"/>
                        </a:rPr>
                        <a:t>Total</a:t>
                      </a:r>
                      <a:endParaRPr sz="1200" b="1">
                        <a:latin typeface="Open Sans"/>
                        <a:ea typeface="Open Sans"/>
                        <a:cs typeface="Open Sans"/>
                        <a:sym typeface="Open Sans"/>
                      </a:endParaRPr>
                    </a:p>
                  </a:txBody>
                  <a:tcPr marL="63500" marR="63500" marT="63500" marB="635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sz="1200" b="1">
                          <a:latin typeface="Open Sans"/>
                          <a:ea typeface="Open Sans"/>
                          <a:cs typeface="Open Sans"/>
                          <a:sym typeface="Open Sans"/>
                        </a:rPr>
                        <a:t>31841</a:t>
                      </a:r>
                      <a:endParaRPr sz="1200" b="1">
                        <a:latin typeface="Open Sans"/>
                        <a:ea typeface="Open Sans"/>
                        <a:cs typeface="Open Sans"/>
                        <a:sym typeface="Open Sans"/>
                      </a:endParaRPr>
                    </a:p>
                  </a:txBody>
                  <a:tcPr marL="63500" marR="63500" marT="63500" marB="635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sz="1200" b="1">
                          <a:latin typeface="Open Sans"/>
                          <a:ea typeface="Open Sans"/>
                          <a:cs typeface="Open Sans"/>
                          <a:sym typeface="Open Sans"/>
                        </a:rPr>
                        <a:t>1513</a:t>
                      </a:r>
                      <a:endParaRPr sz="1200" b="1">
                        <a:latin typeface="Open Sans"/>
                        <a:ea typeface="Open Sans"/>
                        <a:cs typeface="Open Sans"/>
                        <a:sym typeface="Open Sans"/>
                      </a:endParaRPr>
                    </a:p>
                  </a:txBody>
                  <a:tcPr marL="63500" marR="63500" marT="63500" marB="635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sz="1200" b="1">
                          <a:latin typeface="Open Sans"/>
                          <a:ea typeface="Open Sans"/>
                          <a:cs typeface="Open Sans"/>
                          <a:sym typeface="Open Sans"/>
                        </a:rPr>
                        <a:t>21.04</a:t>
                      </a:r>
                      <a:endParaRPr sz="1200" b="1">
                        <a:latin typeface="Open Sans"/>
                        <a:ea typeface="Open Sans"/>
                        <a:cs typeface="Open Sans"/>
                        <a:sym typeface="Open Sans"/>
                      </a:endParaRPr>
                    </a:p>
                  </a:txBody>
                  <a:tcPr marL="63500" marR="63500" marT="63500" marB="635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sz="1200" b="1">
                          <a:latin typeface="Open Sans"/>
                          <a:ea typeface="Open Sans"/>
                          <a:cs typeface="Open Sans"/>
                          <a:sym typeface="Open Sans"/>
                        </a:rPr>
                        <a:t>21.79</a:t>
                      </a:r>
                      <a:endParaRPr sz="1200" b="1">
                        <a:latin typeface="Open Sans"/>
                        <a:ea typeface="Open Sans"/>
                        <a:cs typeface="Open Sans"/>
                        <a:sym typeface="Open Sans"/>
                      </a:endParaRPr>
                    </a:p>
                  </a:txBody>
                  <a:tcPr marL="63500" marR="63500" marT="63500" marB="635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4"/>
                  </a:ext>
                </a:extLst>
              </a:tr>
            </a:tbl>
          </a:graphicData>
        </a:graphic>
      </p:graphicFrame>
      <p:sp>
        <p:nvSpPr>
          <p:cNvPr id="166" name="Google Shape;166;p28"/>
          <p:cNvSpPr txBox="1"/>
          <p:nvPr/>
        </p:nvSpPr>
        <p:spPr>
          <a:xfrm>
            <a:off x="339600" y="986675"/>
            <a:ext cx="7499400" cy="8001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Courses with fewer than seven student responses were excluded</a:t>
            </a: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solidFill>
                  <a:schemeClr val="dk1"/>
                </a:solidFill>
                <a:latin typeface="Open Sans"/>
                <a:ea typeface="Open Sans"/>
                <a:cs typeface="Open Sans"/>
                <a:sym typeface="Open Sans"/>
              </a:rPr>
              <a:t>Themes across the three campuses were indistinguishable </a:t>
            </a: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This presentation includes responses from the Seattle campus</a:t>
            </a:r>
            <a:endParaRPr>
              <a:latin typeface="Open Sans"/>
              <a:ea typeface="Open Sans"/>
              <a:cs typeface="Open Sans"/>
              <a:sym typeface="Open Sans"/>
            </a:endParaRPr>
          </a:p>
          <a:p>
            <a:pPr marL="457200" lvl="0" indent="0" algn="l" rtl="0">
              <a:spcBef>
                <a:spcPts val="0"/>
              </a:spcBef>
              <a:spcAft>
                <a:spcPts val="0"/>
              </a:spcAft>
              <a:buNone/>
            </a:pPr>
            <a:endParaRPr>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9"/>
          <p:cNvSpPr txBox="1">
            <a:spLocks noGrp="1"/>
          </p:cNvSpPr>
          <p:nvPr>
            <p:ph type="title"/>
          </p:nvPr>
        </p:nvSpPr>
        <p:spPr>
          <a:xfrm>
            <a:off x="457200" y="400050"/>
            <a:ext cx="8229600" cy="800100"/>
          </a:xfrm>
          <a:prstGeom prst="rect">
            <a:avLst/>
          </a:prstGeom>
        </p:spPr>
        <p:txBody>
          <a:bodyPr spcFirstLastPara="1" wrap="square" lIns="91425" tIns="45700" rIns="91425" bIns="45700" anchor="ctr" anchorCtr="0">
            <a:noAutofit/>
          </a:bodyPr>
          <a:lstStyle/>
          <a:p>
            <a:pPr marL="0" lvl="0" indent="0" algn="ctr" rtl="0">
              <a:lnSpc>
                <a:spcPct val="115000"/>
              </a:lnSpc>
              <a:spcBef>
                <a:spcPts val="1800"/>
              </a:spcBef>
              <a:spcAft>
                <a:spcPts val="600"/>
              </a:spcAft>
              <a:buNone/>
            </a:pPr>
            <a:r>
              <a:rPr lang="en" sz="3000">
                <a:solidFill>
                  <a:srgbClr val="39275B"/>
                </a:solidFill>
              </a:rPr>
              <a:t>What is helping you to learn in this course?</a:t>
            </a:r>
            <a:endParaRPr sz="3000">
              <a:solidFill>
                <a:srgbClr val="39275B"/>
              </a:solidFill>
            </a:endParaRPr>
          </a:p>
        </p:txBody>
      </p:sp>
      <p:sp>
        <p:nvSpPr>
          <p:cNvPr id="172" name="Google Shape;172;p29"/>
          <p:cNvSpPr txBox="1">
            <a:spLocks noGrp="1"/>
          </p:cNvSpPr>
          <p:nvPr>
            <p:ph type="body" idx="1"/>
          </p:nvPr>
        </p:nvSpPr>
        <p:spPr>
          <a:xfrm>
            <a:off x="457200" y="1257300"/>
            <a:ext cx="8229600" cy="32004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 sz="2200">
                <a:latin typeface="Open Sans"/>
                <a:ea typeface="Open Sans"/>
                <a:cs typeface="Open Sans"/>
                <a:sym typeface="Open Sans"/>
              </a:rPr>
              <a:t>Three topics/themes were identified in both analyses</a:t>
            </a:r>
            <a:endParaRPr sz="2200">
              <a:latin typeface="Open Sans"/>
              <a:ea typeface="Open Sans"/>
              <a:cs typeface="Open Sans"/>
              <a:sym typeface="Open Sans"/>
            </a:endParaRPr>
          </a:p>
          <a:p>
            <a:pPr marL="0" lvl="0" indent="0" algn="l" rtl="0">
              <a:lnSpc>
                <a:spcPct val="115000"/>
              </a:lnSpc>
              <a:spcBef>
                <a:spcPts val="1000"/>
              </a:spcBef>
              <a:spcAft>
                <a:spcPts val="0"/>
              </a:spcAft>
              <a:buClr>
                <a:schemeClr val="dk1"/>
              </a:buClr>
              <a:buSzPts val="1100"/>
              <a:buFont typeface="Arial"/>
              <a:buNone/>
            </a:pPr>
            <a:r>
              <a:rPr lang="en" sz="1700">
                <a:latin typeface="Open Sans"/>
                <a:ea typeface="Open Sans"/>
                <a:cs typeface="Open Sans"/>
                <a:sym typeface="Open Sans"/>
              </a:rPr>
              <a:t>1. Instructor ability to provide sufficient course material and resources</a:t>
            </a:r>
            <a:endParaRPr sz="1700">
              <a:latin typeface="Open Sans"/>
              <a:ea typeface="Open Sans"/>
              <a:cs typeface="Open Sans"/>
              <a:sym typeface="Open Sans"/>
            </a:endParaRPr>
          </a:p>
          <a:p>
            <a:pPr marL="457200" lvl="0" indent="-317500" algn="l" rtl="0">
              <a:lnSpc>
                <a:spcPct val="115000"/>
              </a:lnSpc>
              <a:spcBef>
                <a:spcPts val="0"/>
              </a:spcBef>
              <a:spcAft>
                <a:spcPts val="0"/>
              </a:spcAft>
              <a:buSzPts val="1400"/>
              <a:buFont typeface="Open Sans"/>
              <a:buChar char="●"/>
            </a:pPr>
            <a:r>
              <a:rPr lang="en" sz="1400">
                <a:latin typeface="Open Sans"/>
                <a:ea typeface="Open Sans"/>
                <a:cs typeface="Open Sans"/>
                <a:sym typeface="Open Sans"/>
              </a:rPr>
              <a:t>Students mentioned worksheets, office hours, example problems/exams, textbooks</a:t>
            </a:r>
            <a:endParaRPr sz="1400">
              <a:latin typeface="Open Sans"/>
              <a:ea typeface="Open Sans"/>
              <a:cs typeface="Open Sans"/>
              <a:sym typeface="Open Sans"/>
            </a:endParaRPr>
          </a:p>
          <a:p>
            <a:pPr marL="0" lvl="0" indent="0" algn="l" rtl="0">
              <a:lnSpc>
                <a:spcPct val="115000"/>
              </a:lnSpc>
              <a:spcBef>
                <a:spcPts val="1000"/>
              </a:spcBef>
              <a:spcAft>
                <a:spcPts val="0"/>
              </a:spcAft>
              <a:buClr>
                <a:schemeClr val="dk1"/>
              </a:buClr>
              <a:buSzPts val="1100"/>
              <a:buFont typeface="Arial"/>
              <a:buNone/>
            </a:pPr>
            <a:r>
              <a:rPr lang="en" sz="1700">
                <a:latin typeface="Open Sans"/>
                <a:ea typeface="Open Sans"/>
                <a:cs typeface="Open Sans"/>
                <a:sym typeface="Open Sans"/>
              </a:rPr>
              <a:t>2. Available lecture material and course interaction</a:t>
            </a:r>
            <a:endParaRPr sz="1700">
              <a:latin typeface="Open Sans"/>
              <a:ea typeface="Open Sans"/>
              <a:cs typeface="Open Sans"/>
              <a:sym typeface="Open Sans"/>
            </a:endParaRPr>
          </a:p>
          <a:p>
            <a:pPr marL="457200" lvl="0" indent="-317500" algn="l" rtl="0">
              <a:lnSpc>
                <a:spcPct val="115000"/>
              </a:lnSpc>
              <a:spcBef>
                <a:spcPts val="0"/>
              </a:spcBef>
              <a:spcAft>
                <a:spcPts val="0"/>
              </a:spcAft>
              <a:buSzPts val="1400"/>
              <a:buFont typeface="Open Sans"/>
              <a:buChar char="●"/>
            </a:pPr>
            <a:r>
              <a:rPr lang="en" sz="1400">
                <a:latin typeface="Open Sans"/>
                <a:ea typeface="Open Sans"/>
                <a:cs typeface="Open Sans"/>
                <a:sym typeface="Open Sans"/>
              </a:rPr>
              <a:t>Ability to view organized and engaging videos, recordings, readings weekly</a:t>
            </a:r>
            <a:endParaRPr sz="1400">
              <a:latin typeface="Open Sans"/>
              <a:ea typeface="Open Sans"/>
              <a:cs typeface="Open Sans"/>
              <a:sym typeface="Open Sans"/>
            </a:endParaRPr>
          </a:p>
          <a:p>
            <a:pPr marL="0" lvl="0" indent="0" algn="l" rtl="0">
              <a:lnSpc>
                <a:spcPct val="115000"/>
              </a:lnSpc>
              <a:spcBef>
                <a:spcPts val="1000"/>
              </a:spcBef>
              <a:spcAft>
                <a:spcPts val="0"/>
              </a:spcAft>
              <a:buClr>
                <a:schemeClr val="dk1"/>
              </a:buClr>
              <a:buSzPts val="1100"/>
              <a:buFont typeface="Arial"/>
              <a:buNone/>
            </a:pPr>
            <a:r>
              <a:rPr lang="en" sz="1700">
                <a:latin typeface="Open Sans"/>
                <a:ea typeface="Open Sans"/>
                <a:cs typeface="Open Sans"/>
                <a:sym typeface="Open Sans"/>
              </a:rPr>
              <a:t>3. Group work</a:t>
            </a:r>
            <a:endParaRPr sz="1700">
              <a:latin typeface="Open Sans"/>
              <a:ea typeface="Open Sans"/>
              <a:cs typeface="Open Sans"/>
              <a:sym typeface="Open Sans"/>
            </a:endParaRPr>
          </a:p>
          <a:p>
            <a:pPr marL="457200" lvl="0" indent="-317500" algn="l" rtl="0">
              <a:lnSpc>
                <a:spcPct val="115000"/>
              </a:lnSpc>
              <a:spcBef>
                <a:spcPts val="0"/>
              </a:spcBef>
              <a:spcAft>
                <a:spcPts val="0"/>
              </a:spcAft>
              <a:buSzPts val="1400"/>
              <a:buFont typeface="Open Sans"/>
              <a:buChar char="●"/>
            </a:pPr>
            <a:r>
              <a:rPr lang="en" sz="1400">
                <a:latin typeface="Open Sans"/>
                <a:ea typeface="Open Sans"/>
                <a:cs typeface="Open Sans"/>
                <a:sym typeface="Open Sans"/>
              </a:rPr>
              <a:t>Students mention group discussions, breakout rooms/ groups, guest speakers, group projects</a:t>
            </a:r>
            <a:endParaRPr sz="3400">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0"/>
          <p:cNvSpPr txBox="1">
            <a:spLocks noGrp="1"/>
          </p:cNvSpPr>
          <p:nvPr>
            <p:ph type="title"/>
          </p:nvPr>
        </p:nvSpPr>
        <p:spPr>
          <a:xfrm>
            <a:off x="457200" y="400050"/>
            <a:ext cx="8229600" cy="800100"/>
          </a:xfrm>
          <a:prstGeom prst="rect">
            <a:avLst/>
          </a:prstGeom>
        </p:spPr>
        <p:txBody>
          <a:bodyPr spcFirstLastPara="1" wrap="square" lIns="91425" tIns="45700" rIns="91425" bIns="45700" anchor="ctr" anchorCtr="0">
            <a:noAutofit/>
          </a:bodyPr>
          <a:lstStyle/>
          <a:p>
            <a:pPr marL="0" lvl="0" indent="0" algn="ctr" rtl="0">
              <a:lnSpc>
                <a:spcPct val="115000"/>
              </a:lnSpc>
              <a:spcBef>
                <a:spcPts val="1800"/>
              </a:spcBef>
              <a:spcAft>
                <a:spcPts val="600"/>
              </a:spcAft>
              <a:buNone/>
            </a:pPr>
            <a:r>
              <a:rPr lang="en" sz="3000">
                <a:solidFill>
                  <a:srgbClr val="39275B"/>
                </a:solidFill>
              </a:rPr>
              <a:t>What is helping you to learn in this course?</a:t>
            </a:r>
            <a:endParaRPr sz="3000">
              <a:solidFill>
                <a:srgbClr val="39275B"/>
              </a:solidFill>
            </a:endParaRPr>
          </a:p>
        </p:txBody>
      </p:sp>
      <p:sp>
        <p:nvSpPr>
          <p:cNvPr id="178" name="Google Shape;178;p30"/>
          <p:cNvSpPr txBox="1">
            <a:spLocks noGrp="1"/>
          </p:cNvSpPr>
          <p:nvPr>
            <p:ph type="body" idx="1"/>
          </p:nvPr>
        </p:nvSpPr>
        <p:spPr>
          <a:xfrm>
            <a:off x="152400" y="1257300"/>
            <a:ext cx="8355000" cy="5310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 sz="2100">
                <a:latin typeface="Open Sans"/>
                <a:ea typeface="Open Sans"/>
                <a:cs typeface="Open Sans"/>
                <a:sym typeface="Open Sans"/>
              </a:rPr>
              <a:t>The topics were equally important</a:t>
            </a:r>
            <a:endParaRPr sz="2100">
              <a:latin typeface="Open Sans"/>
              <a:ea typeface="Open Sans"/>
              <a:cs typeface="Open Sans"/>
              <a:sym typeface="Open Sans"/>
            </a:endParaRPr>
          </a:p>
          <a:p>
            <a:pPr marL="0" lvl="0" indent="0" algn="l" rtl="0">
              <a:lnSpc>
                <a:spcPct val="115000"/>
              </a:lnSpc>
              <a:spcBef>
                <a:spcPts val="1000"/>
              </a:spcBef>
              <a:spcAft>
                <a:spcPts val="0"/>
              </a:spcAft>
              <a:buNone/>
            </a:pPr>
            <a:endParaRPr sz="3400">
              <a:latin typeface="Open Sans"/>
              <a:ea typeface="Open Sans"/>
              <a:cs typeface="Open Sans"/>
              <a:sym typeface="Open Sans"/>
            </a:endParaRPr>
          </a:p>
        </p:txBody>
      </p:sp>
      <p:pic>
        <p:nvPicPr>
          <p:cNvPr id="179" name="Google Shape;179;p30"/>
          <p:cNvPicPr preferRelativeResize="0"/>
          <p:nvPr/>
        </p:nvPicPr>
        <p:blipFill rotWithShape="1">
          <a:blip r:embed="rId3" cstate="screen">
            <a:alphaModFix/>
            <a:extLst>
              <a:ext uri="{28A0092B-C50C-407E-A947-70E740481C1C}">
                <a14:useLocalDpi xmlns:a14="http://schemas.microsoft.com/office/drawing/2010/main"/>
              </a:ext>
            </a:extLst>
          </a:blip>
          <a:srcRect l="-960" t="34937" r="960" b="37658"/>
          <a:stretch/>
        </p:blipFill>
        <p:spPr>
          <a:xfrm>
            <a:off x="139450" y="1940700"/>
            <a:ext cx="8865099" cy="2429375"/>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1"/>
          <p:cNvSpPr txBox="1">
            <a:spLocks noGrp="1"/>
          </p:cNvSpPr>
          <p:nvPr>
            <p:ph type="title"/>
          </p:nvPr>
        </p:nvSpPr>
        <p:spPr>
          <a:xfrm>
            <a:off x="457200" y="400050"/>
            <a:ext cx="8229600" cy="800100"/>
          </a:xfrm>
          <a:prstGeom prst="rect">
            <a:avLst/>
          </a:prstGeom>
        </p:spPr>
        <p:txBody>
          <a:bodyPr spcFirstLastPara="1" wrap="square" lIns="91425" tIns="45700" rIns="91425" bIns="45700" anchor="ctr" anchorCtr="0">
            <a:noAutofit/>
          </a:bodyPr>
          <a:lstStyle/>
          <a:p>
            <a:pPr marL="0" lvl="0" indent="0" algn="ctr" rtl="0">
              <a:lnSpc>
                <a:spcPct val="115000"/>
              </a:lnSpc>
              <a:spcBef>
                <a:spcPts val="1800"/>
              </a:spcBef>
              <a:spcAft>
                <a:spcPts val="600"/>
              </a:spcAft>
              <a:buNone/>
            </a:pPr>
            <a:r>
              <a:rPr lang="en" sz="3000">
                <a:solidFill>
                  <a:srgbClr val="39275B"/>
                </a:solidFill>
              </a:rPr>
              <a:t>What is helping you to learn in this course?</a:t>
            </a:r>
            <a:endParaRPr sz="3000">
              <a:solidFill>
                <a:srgbClr val="39275B"/>
              </a:solidFill>
            </a:endParaRPr>
          </a:p>
        </p:txBody>
      </p:sp>
      <p:sp>
        <p:nvSpPr>
          <p:cNvPr id="185" name="Google Shape;185;p31"/>
          <p:cNvSpPr txBox="1">
            <a:spLocks noGrp="1"/>
          </p:cNvSpPr>
          <p:nvPr>
            <p:ph type="body" idx="1"/>
          </p:nvPr>
        </p:nvSpPr>
        <p:spPr>
          <a:xfrm>
            <a:off x="457200" y="1257300"/>
            <a:ext cx="8229600" cy="32004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 sz="2200">
                <a:latin typeface="Open Sans"/>
                <a:ea typeface="Open Sans"/>
                <a:cs typeface="Open Sans"/>
                <a:sym typeface="Open Sans"/>
              </a:rPr>
              <a:t>Additional themes identified in the qualitative analysis were:</a:t>
            </a:r>
            <a:endParaRPr sz="2200">
              <a:latin typeface="Open Sans"/>
              <a:ea typeface="Open Sans"/>
              <a:cs typeface="Open Sans"/>
              <a:sym typeface="Open Sans"/>
            </a:endParaRPr>
          </a:p>
          <a:p>
            <a:pPr marL="0" lvl="0" indent="0" algn="l" rtl="0">
              <a:lnSpc>
                <a:spcPct val="115000"/>
              </a:lnSpc>
              <a:spcBef>
                <a:spcPts val="1000"/>
              </a:spcBef>
              <a:spcAft>
                <a:spcPts val="0"/>
              </a:spcAft>
              <a:buClr>
                <a:schemeClr val="dk1"/>
              </a:buClr>
              <a:buSzPts val="1100"/>
              <a:buFont typeface="Arial"/>
              <a:buNone/>
            </a:pPr>
            <a:r>
              <a:rPr lang="en" sz="1700">
                <a:latin typeface="Open Sans"/>
                <a:ea typeface="Open Sans"/>
                <a:cs typeface="Open Sans"/>
                <a:sym typeface="Open Sans"/>
              </a:rPr>
              <a:t>1. Overall course organization/expectations</a:t>
            </a:r>
            <a:endParaRPr sz="1700">
              <a:latin typeface="Open Sans"/>
              <a:ea typeface="Open Sans"/>
              <a:cs typeface="Open Sans"/>
              <a:sym typeface="Open Sans"/>
            </a:endParaRPr>
          </a:p>
          <a:p>
            <a:pPr marL="457200" lvl="0" indent="-336550" algn="l" rtl="0">
              <a:lnSpc>
                <a:spcPct val="115000"/>
              </a:lnSpc>
              <a:spcBef>
                <a:spcPts val="0"/>
              </a:spcBef>
              <a:spcAft>
                <a:spcPts val="0"/>
              </a:spcAft>
              <a:buSzPts val="1700"/>
              <a:buFont typeface="Open Sans"/>
              <a:buChar char="▪"/>
            </a:pPr>
            <a:r>
              <a:rPr lang="en" sz="1700">
                <a:latin typeface="Open Sans"/>
                <a:ea typeface="Open Sans"/>
                <a:cs typeface="Open Sans"/>
                <a:sym typeface="Open Sans"/>
              </a:rPr>
              <a:t>syllabus, access to course materials, Canvas</a:t>
            </a:r>
            <a:endParaRPr sz="1700">
              <a:latin typeface="Open Sans"/>
              <a:ea typeface="Open Sans"/>
              <a:cs typeface="Open Sans"/>
              <a:sym typeface="Open Sans"/>
            </a:endParaRPr>
          </a:p>
          <a:p>
            <a:pPr marL="457200" lvl="0" indent="0" algn="l" rtl="0">
              <a:lnSpc>
                <a:spcPct val="115000"/>
              </a:lnSpc>
              <a:spcBef>
                <a:spcPts val="0"/>
              </a:spcBef>
              <a:spcAft>
                <a:spcPts val="0"/>
              </a:spcAft>
              <a:buNone/>
            </a:pPr>
            <a:endParaRPr sz="1700">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sz="1700">
                <a:latin typeface="Open Sans"/>
                <a:ea typeface="Open Sans"/>
                <a:cs typeface="Open Sans"/>
                <a:sym typeface="Open Sans"/>
              </a:rPr>
              <a:t>2. Assessments</a:t>
            </a:r>
            <a:endParaRPr sz="1700">
              <a:latin typeface="Open Sans"/>
              <a:ea typeface="Open Sans"/>
              <a:cs typeface="Open Sans"/>
              <a:sym typeface="Open Sans"/>
            </a:endParaRPr>
          </a:p>
          <a:p>
            <a:pPr marL="457200" lvl="0" indent="-336550" algn="l" rtl="0">
              <a:lnSpc>
                <a:spcPct val="115000"/>
              </a:lnSpc>
              <a:spcBef>
                <a:spcPts val="0"/>
              </a:spcBef>
              <a:spcAft>
                <a:spcPts val="0"/>
              </a:spcAft>
              <a:buSzPts val="1700"/>
              <a:buFont typeface="Open Sans"/>
              <a:buChar char="▪"/>
            </a:pPr>
            <a:r>
              <a:rPr lang="en" sz="1700">
                <a:latin typeface="Open Sans"/>
                <a:ea typeface="Open Sans"/>
                <a:cs typeface="Open Sans"/>
                <a:sym typeface="Open Sans"/>
              </a:rPr>
              <a:t>homework assignments, quizzes, tests</a:t>
            </a:r>
            <a:endParaRPr sz="1700">
              <a:latin typeface="Open Sans"/>
              <a:ea typeface="Open Sans"/>
              <a:cs typeface="Open Sans"/>
              <a:sym typeface="Open Sans"/>
            </a:endParaRPr>
          </a:p>
          <a:p>
            <a:pPr marL="457200" lvl="0" indent="0" algn="l" rtl="0">
              <a:lnSpc>
                <a:spcPct val="115000"/>
              </a:lnSpc>
              <a:spcBef>
                <a:spcPts val="0"/>
              </a:spcBef>
              <a:spcAft>
                <a:spcPts val="0"/>
              </a:spcAft>
              <a:buNone/>
            </a:pPr>
            <a:endParaRPr sz="1700">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sz="1700">
                <a:latin typeface="Open Sans"/>
                <a:ea typeface="Open Sans"/>
                <a:cs typeface="Open Sans"/>
                <a:sym typeface="Open Sans"/>
              </a:rPr>
              <a:t>3. Class discussions</a:t>
            </a:r>
            <a:endParaRPr sz="1700">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1700">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sz="1700">
                <a:latin typeface="Open Sans"/>
                <a:ea typeface="Open Sans"/>
                <a:cs typeface="Open Sans"/>
                <a:sym typeface="Open Sans"/>
              </a:rPr>
              <a:t>4. Instructor engagement and flexibility</a:t>
            </a:r>
            <a:endParaRPr sz="1700">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2"/>
          <p:cNvSpPr txBox="1">
            <a:spLocks noGrp="1"/>
          </p:cNvSpPr>
          <p:nvPr>
            <p:ph type="title"/>
          </p:nvPr>
        </p:nvSpPr>
        <p:spPr>
          <a:xfrm>
            <a:off x="457200" y="400050"/>
            <a:ext cx="8229600" cy="800100"/>
          </a:xfrm>
          <a:prstGeom prst="rect">
            <a:avLst/>
          </a:prstGeom>
        </p:spPr>
        <p:txBody>
          <a:bodyPr spcFirstLastPara="1" wrap="square" lIns="91425" tIns="45700" rIns="91425" bIns="45700" anchor="ctr" anchorCtr="0">
            <a:noAutofit/>
          </a:bodyPr>
          <a:lstStyle/>
          <a:p>
            <a:pPr marL="0" lvl="0" indent="0" algn="ctr" rtl="0">
              <a:lnSpc>
                <a:spcPct val="115000"/>
              </a:lnSpc>
              <a:spcBef>
                <a:spcPts val="1800"/>
              </a:spcBef>
              <a:spcAft>
                <a:spcPts val="600"/>
              </a:spcAft>
              <a:buNone/>
            </a:pPr>
            <a:r>
              <a:rPr lang="en" sz="3000">
                <a:solidFill>
                  <a:srgbClr val="39275B"/>
                </a:solidFill>
              </a:rPr>
              <a:t>What is helping you to learn in this course?</a:t>
            </a:r>
            <a:endParaRPr sz="3000">
              <a:solidFill>
                <a:srgbClr val="39275B"/>
              </a:solidFill>
            </a:endParaRPr>
          </a:p>
        </p:txBody>
      </p:sp>
      <p:sp>
        <p:nvSpPr>
          <p:cNvPr id="191" name="Google Shape;191;p32"/>
          <p:cNvSpPr txBox="1">
            <a:spLocks noGrp="1"/>
          </p:cNvSpPr>
          <p:nvPr>
            <p:ph type="body" idx="1"/>
          </p:nvPr>
        </p:nvSpPr>
        <p:spPr>
          <a:xfrm>
            <a:off x="346150" y="1257300"/>
            <a:ext cx="8523900" cy="32004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 sz="1800">
                <a:latin typeface="Open Sans"/>
                <a:ea typeface="Open Sans"/>
                <a:cs typeface="Open Sans"/>
                <a:sym typeface="Open Sans"/>
              </a:rPr>
              <a:t>One-third of respondents in the qualitative analysis mentioned an </a:t>
            </a:r>
            <a:r>
              <a:rPr lang="en" sz="1800" b="1">
                <a:latin typeface="Open Sans"/>
                <a:ea typeface="Open Sans"/>
                <a:cs typeface="Open Sans"/>
                <a:sym typeface="Open Sans"/>
              </a:rPr>
              <a:t>aspect of the course specific to online learning</a:t>
            </a:r>
            <a:r>
              <a:rPr lang="en" sz="1800">
                <a:latin typeface="Open Sans"/>
                <a:ea typeface="Open Sans"/>
                <a:cs typeface="Open Sans"/>
                <a:sym typeface="Open Sans"/>
              </a:rPr>
              <a:t>. The most frequent responses were:</a:t>
            </a:r>
            <a:endParaRPr sz="1800">
              <a:latin typeface="Open Sans"/>
              <a:ea typeface="Open Sans"/>
              <a:cs typeface="Open Sans"/>
              <a:sym typeface="Open Sans"/>
            </a:endParaRPr>
          </a:p>
          <a:p>
            <a:pPr marL="0" lvl="0" indent="0" algn="l" rtl="0">
              <a:lnSpc>
                <a:spcPct val="115000"/>
              </a:lnSpc>
              <a:spcBef>
                <a:spcPts val="0"/>
              </a:spcBef>
              <a:spcAft>
                <a:spcPts val="0"/>
              </a:spcAft>
              <a:buNone/>
            </a:pPr>
            <a:endParaRPr sz="1100">
              <a:latin typeface="Open Sans"/>
              <a:ea typeface="Open Sans"/>
              <a:cs typeface="Open Sans"/>
              <a:sym typeface="Open Sans"/>
            </a:endParaRPr>
          </a:p>
          <a:p>
            <a:pPr marL="457200" lvl="0" indent="-323850" algn="l" rtl="0">
              <a:lnSpc>
                <a:spcPct val="150000"/>
              </a:lnSpc>
              <a:spcBef>
                <a:spcPts val="0"/>
              </a:spcBef>
              <a:spcAft>
                <a:spcPts val="0"/>
              </a:spcAft>
              <a:buSzPts val="1500"/>
              <a:buFont typeface="Open Sans"/>
              <a:buChar char="●"/>
            </a:pPr>
            <a:r>
              <a:rPr lang="en" sz="1500">
                <a:latin typeface="Open Sans"/>
                <a:ea typeface="Open Sans"/>
                <a:cs typeface="Open Sans"/>
                <a:sym typeface="Open Sans"/>
              </a:rPr>
              <a:t>Convenience of recorded lectures (e.g., Panopto, Zoom)</a:t>
            </a:r>
            <a:endParaRPr sz="1500">
              <a:latin typeface="Open Sans"/>
              <a:ea typeface="Open Sans"/>
              <a:cs typeface="Open Sans"/>
              <a:sym typeface="Open Sans"/>
            </a:endParaRPr>
          </a:p>
          <a:p>
            <a:pPr marL="457200" lvl="0" indent="-323850" algn="l" rtl="0">
              <a:lnSpc>
                <a:spcPct val="150000"/>
              </a:lnSpc>
              <a:spcBef>
                <a:spcPts val="0"/>
              </a:spcBef>
              <a:spcAft>
                <a:spcPts val="0"/>
              </a:spcAft>
              <a:buSzPts val="1500"/>
              <a:buFont typeface="Open Sans"/>
              <a:buChar char="●"/>
            </a:pPr>
            <a:r>
              <a:rPr lang="en" sz="1500">
                <a:latin typeface="Open Sans"/>
                <a:ea typeface="Open Sans"/>
                <a:cs typeface="Open Sans"/>
                <a:sym typeface="Open Sans"/>
              </a:rPr>
              <a:t>Additional online resources provided or recommended (e.g., YouTube, Khan Academy)</a:t>
            </a:r>
            <a:endParaRPr sz="1500">
              <a:latin typeface="Open Sans"/>
              <a:ea typeface="Open Sans"/>
              <a:cs typeface="Open Sans"/>
              <a:sym typeface="Open Sans"/>
            </a:endParaRPr>
          </a:p>
          <a:p>
            <a:pPr marL="457200" lvl="0" indent="-323850" algn="l" rtl="0">
              <a:lnSpc>
                <a:spcPct val="150000"/>
              </a:lnSpc>
              <a:spcBef>
                <a:spcPts val="0"/>
              </a:spcBef>
              <a:spcAft>
                <a:spcPts val="0"/>
              </a:spcAft>
              <a:buSzPts val="1500"/>
              <a:buFont typeface="Open Sans"/>
              <a:buChar char="●"/>
            </a:pPr>
            <a:r>
              <a:rPr lang="en" sz="1500">
                <a:latin typeface="Open Sans"/>
                <a:ea typeface="Open Sans"/>
                <a:cs typeface="Open Sans"/>
                <a:sym typeface="Open Sans"/>
              </a:rPr>
              <a:t>Breakout rooms/online study groups </a:t>
            </a:r>
            <a:endParaRPr sz="1500">
              <a:latin typeface="Open Sans"/>
              <a:ea typeface="Open Sans"/>
              <a:cs typeface="Open Sans"/>
              <a:sym typeface="Open Sans"/>
            </a:endParaRPr>
          </a:p>
          <a:p>
            <a:pPr marL="457200" lvl="0" indent="-323850" algn="l" rtl="0">
              <a:lnSpc>
                <a:spcPct val="150000"/>
              </a:lnSpc>
              <a:spcBef>
                <a:spcPts val="0"/>
              </a:spcBef>
              <a:spcAft>
                <a:spcPts val="0"/>
              </a:spcAft>
              <a:buSzPts val="1500"/>
              <a:buFont typeface="Open Sans"/>
              <a:buChar char="●"/>
            </a:pPr>
            <a:r>
              <a:rPr lang="en" sz="1500">
                <a:latin typeface="Open Sans"/>
                <a:ea typeface="Open Sans"/>
                <a:cs typeface="Open Sans"/>
                <a:sym typeface="Open Sans"/>
              </a:rPr>
              <a:t>Online format (e.g., class adapted well, like to work at own pace)</a:t>
            </a:r>
            <a:endParaRPr sz="1500">
              <a:latin typeface="Open Sans"/>
              <a:ea typeface="Open Sans"/>
              <a:cs typeface="Open Sans"/>
              <a:sym typeface="Open Sans"/>
            </a:endParaRPr>
          </a:p>
          <a:p>
            <a:pPr marL="457200" lvl="0" indent="-323850" algn="l" rtl="0">
              <a:lnSpc>
                <a:spcPct val="150000"/>
              </a:lnSpc>
              <a:spcBef>
                <a:spcPts val="0"/>
              </a:spcBef>
              <a:spcAft>
                <a:spcPts val="0"/>
              </a:spcAft>
              <a:buSzPts val="1500"/>
              <a:buFont typeface="Open Sans"/>
              <a:buChar char="●"/>
            </a:pPr>
            <a:r>
              <a:rPr lang="en" sz="1500">
                <a:latin typeface="Open Sans"/>
                <a:ea typeface="Open Sans"/>
                <a:cs typeface="Open Sans"/>
                <a:sym typeface="Open Sans"/>
              </a:rPr>
              <a:t>Online office hours/online meeting with professors</a:t>
            </a:r>
            <a:endParaRPr sz="1500">
              <a:latin typeface="Open Sans"/>
              <a:ea typeface="Open Sans"/>
              <a:cs typeface="Open Sans"/>
              <a:sym typeface="Open Sans"/>
            </a:endParaRPr>
          </a:p>
          <a:p>
            <a:pPr marL="457200" lvl="0" indent="-323850" algn="l" rtl="0">
              <a:lnSpc>
                <a:spcPct val="150000"/>
              </a:lnSpc>
              <a:spcBef>
                <a:spcPts val="0"/>
              </a:spcBef>
              <a:spcAft>
                <a:spcPts val="0"/>
              </a:spcAft>
              <a:buSzPts val="1500"/>
              <a:buFont typeface="Open Sans"/>
              <a:buChar char="●"/>
            </a:pPr>
            <a:r>
              <a:rPr lang="en" sz="1500">
                <a:latin typeface="Open Sans"/>
                <a:ea typeface="Open Sans"/>
                <a:cs typeface="Open Sans"/>
                <a:sym typeface="Open Sans"/>
              </a:rPr>
              <a:t>Online discussion boards (e.g., Piazza, Slack)</a:t>
            </a:r>
            <a:endParaRPr sz="3600">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3"/>
          <p:cNvSpPr txBox="1">
            <a:spLocks noGrp="1"/>
          </p:cNvSpPr>
          <p:nvPr>
            <p:ph type="title"/>
          </p:nvPr>
        </p:nvSpPr>
        <p:spPr>
          <a:xfrm>
            <a:off x="457200" y="400050"/>
            <a:ext cx="8229600" cy="800100"/>
          </a:xfrm>
          <a:prstGeom prst="rect">
            <a:avLst/>
          </a:prstGeom>
        </p:spPr>
        <p:txBody>
          <a:bodyPr spcFirstLastPara="1" wrap="square" lIns="91425" tIns="45700" rIns="91425" bIns="45700" anchor="ctr" anchorCtr="0">
            <a:noAutofit/>
          </a:bodyPr>
          <a:lstStyle/>
          <a:p>
            <a:pPr marL="0" lvl="0" indent="0" algn="ctr" rtl="0">
              <a:lnSpc>
                <a:spcPct val="115000"/>
              </a:lnSpc>
              <a:spcBef>
                <a:spcPts val="1800"/>
              </a:spcBef>
              <a:spcAft>
                <a:spcPts val="600"/>
              </a:spcAft>
              <a:buNone/>
            </a:pPr>
            <a:r>
              <a:rPr lang="en" sz="3000">
                <a:solidFill>
                  <a:srgbClr val="39275B"/>
                </a:solidFill>
              </a:rPr>
              <a:t>What is helping you to learn in this course?</a:t>
            </a:r>
            <a:endParaRPr sz="3000">
              <a:solidFill>
                <a:srgbClr val="39275B"/>
              </a:solidFill>
            </a:endParaRPr>
          </a:p>
        </p:txBody>
      </p:sp>
      <p:sp>
        <p:nvSpPr>
          <p:cNvPr id="197" name="Google Shape;197;p33"/>
          <p:cNvSpPr txBox="1">
            <a:spLocks noGrp="1"/>
          </p:cNvSpPr>
          <p:nvPr>
            <p:ph type="body" idx="1"/>
          </p:nvPr>
        </p:nvSpPr>
        <p:spPr>
          <a:xfrm>
            <a:off x="457200" y="1257300"/>
            <a:ext cx="8229600" cy="3200400"/>
          </a:xfrm>
          <a:prstGeom prst="rect">
            <a:avLst/>
          </a:prstGeom>
        </p:spPr>
        <p:txBody>
          <a:bodyPr spcFirstLastPara="1" wrap="square" lIns="91425" tIns="45700" rIns="91425" bIns="45700" anchor="t" anchorCtr="0">
            <a:noAutofit/>
          </a:bodyPr>
          <a:lstStyle/>
          <a:p>
            <a:pPr marL="0" lvl="0" indent="0" algn="l" rtl="0">
              <a:lnSpc>
                <a:spcPct val="100000"/>
              </a:lnSpc>
              <a:spcBef>
                <a:spcPts val="1000"/>
              </a:spcBef>
              <a:spcAft>
                <a:spcPts val="0"/>
              </a:spcAft>
              <a:buNone/>
            </a:pPr>
            <a:r>
              <a:rPr lang="en" sz="1300" i="1">
                <a:solidFill>
                  <a:srgbClr val="000000"/>
                </a:solidFill>
                <a:latin typeface="Open Sans"/>
                <a:ea typeface="Open Sans"/>
                <a:cs typeface="Open Sans"/>
                <a:sym typeface="Open Sans"/>
              </a:rPr>
              <a:t>“The lectures are easy to follow and I like that the problem sets require me to really think about what I learned and how to apply that to actual problems. It helps the information stick with me better.”</a:t>
            </a:r>
            <a:endParaRPr sz="1300" i="1">
              <a:solidFill>
                <a:srgbClr val="000000"/>
              </a:solidFill>
              <a:latin typeface="Open Sans"/>
              <a:ea typeface="Open Sans"/>
              <a:cs typeface="Open Sans"/>
              <a:sym typeface="Open Sans"/>
            </a:endParaRPr>
          </a:p>
          <a:p>
            <a:pPr marL="0" lvl="0" indent="0" algn="l" rtl="0">
              <a:lnSpc>
                <a:spcPct val="150000"/>
              </a:lnSpc>
              <a:spcBef>
                <a:spcPts val="1000"/>
              </a:spcBef>
              <a:spcAft>
                <a:spcPts val="0"/>
              </a:spcAft>
              <a:buNone/>
            </a:pPr>
            <a:r>
              <a:rPr lang="en" sz="1300" i="1">
                <a:solidFill>
                  <a:srgbClr val="000000"/>
                </a:solidFill>
                <a:latin typeface="Open Sans"/>
                <a:ea typeface="Open Sans"/>
                <a:cs typeface="Open Sans"/>
                <a:sym typeface="Open Sans"/>
              </a:rPr>
              <a:t>“Attending the lectures and reading the course material is helpful in learning about the material.” </a:t>
            </a:r>
            <a:endParaRPr sz="1300" i="1">
              <a:solidFill>
                <a:srgbClr val="000000"/>
              </a:solidFill>
              <a:latin typeface="Open Sans"/>
              <a:ea typeface="Open Sans"/>
              <a:cs typeface="Open Sans"/>
              <a:sym typeface="Open Sans"/>
            </a:endParaRPr>
          </a:p>
          <a:p>
            <a:pPr marL="0" lvl="0" indent="0" algn="l" rtl="0">
              <a:lnSpc>
                <a:spcPct val="150000"/>
              </a:lnSpc>
              <a:spcBef>
                <a:spcPts val="1000"/>
              </a:spcBef>
              <a:spcAft>
                <a:spcPts val="0"/>
              </a:spcAft>
              <a:buNone/>
            </a:pPr>
            <a:r>
              <a:rPr lang="en" sz="1300" i="1">
                <a:solidFill>
                  <a:srgbClr val="000000"/>
                </a:solidFill>
                <a:latin typeface="Open Sans"/>
                <a:ea typeface="Open Sans"/>
                <a:cs typeface="Open Sans"/>
                <a:sym typeface="Open Sans"/>
              </a:rPr>
              <a:t>“The clearly laid out syllabus and the lectures.”</a:t>
            </a:r>
            <a:endParaRPr sz="1300" i="1">
              <a:solidFill>
                <a:srgbClr val="000000"/>
              </a:solidFill>
              <a:latin typeface="Open Sans"/>
              <a:ea typeface="Open Sans"/>
              <a:cs typeface="Open Sans"/>
              <a:sym typeface="Open Sans"/>
            </a:endParaRPr>
          </a:p>
          <a:p>
            <a:pPr marL="0" lvl="0" indent="0" algn="l" rtl="0">
              <a:lnSpc>
                <a:spcPct val="150000"/>
              </a:lnSpc>
              <a:spcBef>
                <a:spcPts val="1000"/>
              </a:spcBef>
              <a:spcAft>
                <a:spcPts val="0"/>
              </a:spcAft>
              <a:buNone/>
            </a:pPr>
            <a:r>
              <a:rPr lang="en" sz="1300" i="1">
                <a:solidFill>
                  <a:srgbClr val="000000"/>
                </a:solidFill>
                <a:latin typeface="Open Sans"/>
                <a:ea typeface="Open Sans"/>
                <a:cs typeface="Open Sans"/>
                <a:sym typeface="Open Sans"/>
              </a:rPr>
              <a:t>“Organized modules for each week and consistent lab due dates.”</a:t>
            </a:r>
            <a:endParaRPr sz="1300" i="1">
              <a:solidFill>
                <a:srgbClr val="000000"/>
              </a:solidFill>
              <a:latin typeface="Open Sans"/>
              <a:ea typeface="Open Sans"/>
              <a:cs typeface="Open Sans"/>
              <a:sym typeface="Open Sans"/>
            </a:endParaRPr>
          </a:p>
          <a:p>
            <a:pPr marL="0" lvl="0" indent="0" algn="l" rtl="0">
              <a:lnSpc>
                <a:spcPct val="150000"/>
              </a:lnSpc>
              <a:spcBef>
                <a:spcPts val="1000"/>
              </a:spcBef>
              <a:spcAft>
                <a:spcPts val="0"/>
              </a:spcAft>
              <a:buNone/>
            </a:pPr>
            <a:r>
              <a:rPr lang="en" sz="1300" i="1">
                <a:solidFill>
                  <a:srgbClr val="000000"/>
                </a:solidFill>
                <a:latin typeface="Open Sans"/>
                <a:ea typeface="Open Sans"/>
                <a:cs typeface="Open Sans"/>
                <a:sym typeface="Open Sans"/>
              </a:rPr>
              <a:t>“Clear link between lectures and assignments. Clear expectations.”</a:t>
            </a:r>
            <a:endParaRPr sz="1300" i="1">
              <a:solidFill>
                <a:srgbClr val="000000"/>
              </a:solidFill>
              <a:latin typeface="Open Sans"/>
              <a:ea typeface="Open Sans"/>
              <a:cs typeface="Open Sans"/>
              <a:sym typeface="Open Sans"/>
            </a:endParaRPr>
          </a:p>
          <a:p>
            <a:pPr marL="0" lvl="0" indent="0" algn="l" rtl="0">
              <a:lnSpc>
                <a:spcPct val="150000"/>
              </a:lnSpc>
              <a:spcBef>
                <a:spcPts val="1000"/>
              </a:spcBef>
              <a:spcAft>
                <a:spcPts val="0"/>
              </a:spcAft>
              <a:buNone/>
            </a:pPr>
            <a:r>
              <a:rPr lang="en" sz="1300" i="1">
                <a:solidFill>
                  <a:srgbClr val="000000"/>
                </a:solidFill>
                <a:latin typeface="Open Sans"/>
                <a:ea typeface="Open Sans"/>
                <a:cs typeface="Open Sans"/>
                <a:sym typeface="Open Sans"/>
              </a:rPr>
              <a:t>“The instructor uploads his notes and Powerpoints shortly after each class, which is a good reference for me.”</a:t>
            </a:r>
            <a:endParaRPr sz="1300" i="1">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None/>
            </a:pPr>
            <a:endParaRPr sz="1100" i="1">
              <a:solidFill>
                <a:srgbClr val="000000"/>
              </a:solidFill>
              <a:latin typeface="Open Sans"/>
              <a:ea typeface="Open Sans"/>
              <a:cs typeface="Open Sans"/>
              <a:sym typeface="Open Sans"/>
            </a:endParaRPr>
          </a:p>
          <a:p>
            <a:pPr marL="0" lvl="0" indent="0" algn="l" rtl="0">
              <a:lnSpc>
                <a:spcPct val="115000"/>
              </a:lnSpc>
              <a:spcBef>
                <a:spcPts val="0"/>
              </a:spcBef>
              <a:spcAft>
                <a:spcPts val="1000"/>
              </a:spcAft>
              <a:buClr>
                <a:schemeClr val="dk1"/>
              </a:buClr>
              <a:buSzPts val="1100"/>
              <a:buFont typeface="Arial"/>
              <a:buNone/>
            </a:pPr>
            <a:endParaRPr sz="2200">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4"/>
          <p:cNvSpPr txBox="1">
            <a:spLocks noGrp="1"/>
          </p:cNvSpPr>
          <p:nvPr>
            <p:ph type="title"/>
          </p:nvPr>
        </p:nvSpPr>
        <p:spPr>
          <a:xfrm>
            <a:off x="457200" y="400050"/>
            <a:ext cx="8229600" cy="800100"/>
          </a:xfrm>
          <a:prstGeom prst="rect">
            <a:avLst/>
          </a:prstGeom>
        </p:spPr>
        <p:txBody>
          <a:bodyPr spcFirstLastPara="1" wrap="square" lIns="91425" tIns="45700" rIns="91425" bIns="45700" anchor="ctr" anchorCtr="0">
            <a:noAutofit/>
          </a:bodyPr>
          <a:lstStyle/>
          <a:p>
            <a:pPr marL="0" lvl="0" indent="0" algn="ctr" rtl="0">
              <a:lnSpc>
                <a:spcPct val="115000"/>
              </a:lnSpc>
              <a:spcBef>
                <a:spcPts val="1800"/>
              </a:spcBef>
              <a:spcAft>
                <a:spcPts val="600"/>
              </a:spcAft>
              <a:buNone/>
            </a:pPr>
            <a:r>
              <a:rPr lang="en" sz="3000">
                <a:solidFill>
                  <a:srgbClr val="39275B"/>
                </a:solidFill>
              </a:rPr>
              <a:t>What is hindering your learning in this course?</a:t>
            </a:r>
            <a:endParaRPr sz="3000">
              <a:solidFill>
                <a:srgbClr val="39275B"/>
              </a:solidFill>
            </a:endParaRPr>
          </a:p>
        </p:txBody>
      </p:sp>
      <p:sp>
        <p:nvSpPr>
          <p:cNvPr id="203" name="Google Shape;203;p34"/>
          <p:cNvSpPr txBox="1">
            <a:spLocks noGrp="1"/>
          </p:cNvSpPr>
          <p:nvPr>
            <p:ph type="body" idx="1"/>
          </p:nvPr>
        </p:nvSpPr>
        <p:spPr>
          <a:xfrm>
            <a:off x="406050" y="1257300"/>
            <a:ext cx="7292100" cy="4671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 sz="2200">
                <a:latin typeface="Open Sans"/>
                <a:ea typeface="Open Sans"/>
                <a:cs typeface="Open Sans"/>
                <a:sym typeface="Open Sans"/>
              </a:rPr>
              <a:t>Five topics identified; topics 1-4 are most important</a:t>
            </a:r>
            <a:endParaRPr sz="2200">
              <a:latin typeface="Open Sans"/>
              <a:ea typeface="Open Sans"/>
              <a:cs typeface="Open Sans"/>
              <a:sym typeface="Open Sans"/>
            </a:endParaRPr>
          </a:p>
          <a:p>
            <a:pPr marL="0" lvl="0" indent="0" algn="l" rtl="0">
              <a:lnSpc>
                <a:spcPct val="115000"/>
              </a:lnSpc>
              <a:spcBef>
                <a:spcPts val="1000"/>
              </a:spcBef>
              <a:spcAft>
                <a:spcPts val="1000"/>
              </a:spcAft>
              <a:buNone/>
            </a:pPr>
            <a:endParaRPr sz="1700">
              <a:latin typeface="Open Sans"/>
              <a:ea typeface="Open Sans"/>
              <a:cs typeface="Open Sans"/>
              <a:sym typeface="Open Sans"/>
            </a:endParaRPr>
          </a:p>
        </p:txBody>
      </p:sp>
      <p:sp>
        <p:nvSpPr>
          <p:cNvPr id="204" name="Google Shape;204;p34"/>
          <p:cNvSpPr txBox="1"/>
          <p:nvPr/>
        </p:nvSpPr>
        <p:spPr>
          <a:xfrm>
            <a:off x="457200" y="1724400"/>
            <a:ext cx="5102700" cy="3046500"/>
          </a:xfrm>
          <a:prstGeom prst="rect">
            <a:avLst/>
          </a:prstGeom>
          <a:noFill/>
          <a:ln>
            <a:noFill/>
          </a:ln>
        </p:spPr>
        <p:txBody>
          <a:bodyPr spcFirstLastPara="1" wrap="square" lIns="91425" tIns="91425" rIns="91425" bIns="91425" anchor="t" anchorCtr="0">
            <a:noAutofit/>
          </a:bodyPr>
          <a:lstStyle/>
          <a:p>
            <a:pPr marL="457200" lvl="0" indent="-336550" algn="l" rtl="0">
              <a:lnSpc>
                <a:spcPct val="115000"/>
              </a:lnSpc>
              <a:spcBef>
                <a:spcPts val="0"/>
              </a:spcBef>
              <a:spcAft>
                <a:spcPts val="0"/>
              </a:spcAft>
              <a:buClr>
                <a:schemeClr val="dk1"/>
              </a:buClr>
              <a:buSzPts val="1700"/>
              <a:buFont typeface="Open Sans"/>
              <a:buChar char="●"/>
            </a:pPr>
            <a:r>
              <a:rPr lang="en" sz="1700">
                <a:solidFill>
                  <a:schemeClr val="dk1"/>
                </a:solidFill>
                <a:latin typeface="Open Sans"/>
                <a:ea typeface="Open Sans"/>
                <a:cs typeface="Open Sans"/>
                <a:sym typeface="Open Sans"/>
              </a:rPr>
              <a:t>Topic pairs 1 &amp; 2 focus on </a:t>
            </a:r>
            <a:r>
              <a:rPr lang="en" sz="1700" b="1">
                <a:solidFill>
                  <a:schemeClr val="dk1"/>
                </a:solidFill>
                <a:latin typeface="Open Sans"/>
                <a:ea typeface="Open Sans"/>
                <a:cs typeface="Open Sans"/>
                <a:sym typeface="Open Sans"/>
              </a:rPr>
              <a:t>course content</a:t>
            </a:r>
            <a:r>
              <a:rPr lang="en" sz="1700">
                <a:solidFill>
                  <a:schemeClr val="dk1"/>
                </a:solidFill>
                <a:latin typeface="Open Sans"/>
                <a:ea typeface="Open Sans"/>
                <a:cs typeface="Open Sans"/>
                <a:sym typeface="Open Sans"/>
              </a:rPr>
              <a:t> &amp; </a:t>
            </a:r>
            <a:r>
              <a:rPr lang="en" sz="1700" b="1">
                <a:solidFill>
                  <a:schemeClr val="dk1"/>
                </a:solidFill>
                <a:latin typeface="Open Sans"/>
                <a:ea typeface="Open Sans"/>
                <a:cs typeface="Open Sans"/>
                <a:sym typeface="Open Sans"/>
              </a:rPr>
              <a:t>instructor interaction</a:t>
            </a:r>
            <a:endParaRPr sz="1700" b="1">
              <a:solidFill>
                <a:schemeClr val="dk1"/>
              </a:solidFill>
              <a:latin typeface="Open Sans"/>
              <a:ea typeface="Open Sans"/>
              <a:cs typeface="Open Sans"/>
              <a:sym typeface="Open Sans"/>
            </a:endParaRPr>
          </a:p>
          <a:p>
            <a:pPr marL="457200" lvl="0" indent="-336550" algn="l" rtl="0">
              <a:lnSpc>
                <a:spcPct val="115000"/>
              </a:lnSpc>
              <a:spcBef>
                <a:spcPts val="1000"/>
              </a:spcBef>
              <a:spcAft>
                <a:spcPts val="0"/>
              </a:spcAft>
              <a:buClr>
                <a:schemeClr val="dk1"/>
              </a:buClr>
              <a:buSzPts val="1700"/>
              <a:buFont typeface="Open Sans"/>
              <a:buChar char="●"/>
            </a:pPr>
            <a:r>
              <a:rPr lang="en" sz="1700">
                <a:solidFill>
                  <a:schemeClr val="dk1"/>
                </a:solidFill>
                <a:latin typeface="Open Sans"/>
                <a:ea typeface="Open Sans"/>
                <a:cs typeface="Open Sans"/>
                <a:sym typeface="Open Sans"/>
              </a:rPr>
              <a:t>Topic pairs 3 &amp; 4 focus on </a:t>
            </a:r>
            <a:r>
              <a:rPr lang="en" sz="1700" b="1">
                <a:solidFill>
                  <a:schemeClr val="dk1"/>
                </a:solidFill>
                <a:latin typeface="Open Sans"/>
                <a:ea typeface="Open Sans"/>
                <a:cs typeface="Open Sans"/>
                <a:sym typeface="Open Sans"/>
              </a:rPr>
              <a:t>personal issues</a:t>
            </a:r>
            <a:r>
              <a:rPr lang="en" sz="1700">
                <a:solidFill>
                  <a:schemeClr val="dk1"/>
                </a:solidFill>
                <a:latin typeface="Open Sans"/>
                <a:ea typeface="Open Sans"/>
                <a:cs typeface="Open Sans"/>
                <a:sym typeface="Open Sans"/>
              </a:rPr>
              <a:t> &amp; </a:t>
            </a:r>
            <a:r>
              <a:rPr lang="en" sz="1700" b="1">
                <a:solidFill>
                  <a:schemeClr val="dk1"/>
                </a:solidFill>
                <a:latin typeface="Open Sans"/>
                <a:ea typeface="Open Sans"/>
                <a:cs typeface="Open Sans"/>
                <a:sym typeface="Open Sans"/>
              </a:rPr>
              <a:t>peer interaction</a:t>
            </a:r>
            <a:endParaRPr sz="1700">
              <a:solidFill>
                <a:schemeClr val="dk1"/>
              </a:solidFill>
              <a:latin typeface="Open Sans"/>
              <a:ea typeface="Open Sans"/>
              <a:cs typeface="Open Sans"/>
              <a:sym typeface="Open Sans"/>
            </a:endParaRPr>
          </a:p>
          <a:p>
            <a:pPr marL="457200" lvl="0" indent="-336550" algn="l" rtl="0">
              <a:lnSpc>
                <a:spcPct val="115000"/>
              </a:lnSpc>
              <a:spcBef>
                <a:spcPts val="1000"/>
              </a:spcBef>
              <a:spcAft>
                <a:spcPts val="1000"/>
              </a:spcAft>
              <a:buClr>
                <a:schemeClr val="dk1"/>
              </a:buClr>
              <a:buSzPts val="1700"/>
              <a:buFont typeface="Open Sans"/>
              <a:buChar char="●"/>
            </a:pPr>
            <a:r>
              <a:rPr lang="en" sz="1700">
                <a:solidFill>
                  <a:schemeClr val="dk1"/>
                </a:solidFill>
                <a:latin typeface="Open Sans"/>
                <a:ea typeface="Open Sans"/>
                <a:cs typeface="Open Sans"/>
                <a:sym typeface="Open Sans"/>
              </a:rPr>
              <a:t>Terms that occur often within all topics include: zoom, canvas, talk, amount, understand, overwhelm, engage</a:t>
            </a:r>
            <a:endParaRPr sz="1700">
              <a:solidFill>
                <a:schemeClr val="dk1"/>
              </a:solidFill>
              <a:latin typeface="Open Sans"/>
              <a:ea typeface="Open Sans"/>
              <a:cs typeface="Open Sans"/>
              <a:sym typeface="Open Sans"/>
            </a:endParaRPr>
          </a:p>
        </p:txBody>
      </p:sp>
      <p:pic>
        <p:nvPicPr>
          <p:cNvPr id="205" name="Google Shape;205;p3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559900" y="1724400"/>
            <a:ext cx="3423325" cy="1300625"/>
          </a:xfrm>
          <a:prstGeom prst="rect">
            <a:avLst/>
          </a:prstGeom>
          <a:no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pic>
      <p:pic>
        <p:nvPicPr>
          <p:cNvPr id="206" name="Google Shape;206;p34"/>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559900" y="3025028"/>
            <a:ext cx="3423325" cy="1333572"/>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1464</Words>
  <Application>Microsoft Macintosh PowerPoint</Application>
  <PresentationFormat>On-screen Show (16:9)</PresentationFormat>
  <Paragraphs>153</Paragraphs>
  <Slides>18</Slides>
  <Notes>18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Calibri</vt:lpstr>
      <vt:lpstr>Open Sans</vt:lpstr>
      <vt:lpstr>Arial</vt:lpstr>
      <vt:lpstr>Noto Sans Symbols</vt:lpstr>
      <vt:lpstr>Simple Light</vt:lpstr>
      <vt:lpstr>Office Theme</vt:lpstr>
      <vt:lpstr>Analysis of mid-quarter evaluations</vt:lpstr>
      <vt:lpstr>Survey items and approaches</vt:lpstr>
      <vt:lpstr>Sample</vt:lpstr>
      <vt:lpstr>What is helping you to learn in this course?</vt:lpstr>
      <vt:lpstr>What is helping you to learn in this course?</vt:lpstr>
      <vt:lpstr>What is helping you to learn in this course?</vt:lpstr>
      <vt:lpstr>What is helping you to learn in this course?</vt:lpstr>
      <vt:lpstr>What is helping you to learn in this course?</vt:lpstr>
      <vt:lpstr>What is hindering your learning in this course?</vt:lpstr>
      <vt:lpstr>What is hindering your learning in this course?</vt:lpstr>
      <vt:lpstr>What is hindering your learning in this course?</vt:lpstr>
      <vt:lpstr>What is hindering your learning in this course?</vt:lpstr>
      <vt:lpstr>What can your instructor do to improve your learning in this course?</vt:lpstr>
      <vt:lpstr>What can your instructor do to improve your learning in this course?</vt:lpstr>
      <vt:lpstr>Key takeaways</vt:lpstr>
      <vt:lpstr>Key takeaways</vt:lpstr>
      <vt:lpstr>Key takeaways</vt:lpstr>
      <vt:lpstr>Contributors and contact info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Analysis of mid-quarter evaluations</dc:title>
  <cp:lastModifiedBy>Heidi Stahl</cp:lastModifiedBy>
  <cp:revision>1</cp:revision>
  <dcterms:modified xsi:type="dcterms:W3CDTF">2020-09-14T20:46:35Z</dcterms:modified>
</cp:coreProperties>
</file>