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5" r:id="rId1"/>
  </p:sldMasterIdLst>
  <p:notesMasterIdLst>
    <p:notesMasterId r:id="rId9"/>
  </p:notesMasterIdLst>
  <p:handoutMasterIdLst>
    <p:handoutMasterId r:id="rId10"/>
  </p:handoutMasterIdLst>
  <p:sldIdLst>
    <p:sldId id="256" r:id="rId2"/>
    <p:sldId id="292" r:id="rId3"/>
    <p:sldId id="288" r:id="rId4"/>
    <p:sldId id="287" r:id="rId5"/>
    <p:sldId id="289" r:id="rId6"/>
    <p:sldId id="290" r:id="rId7"/>
    <p:sldId id="291" r:id="rId8"/>
  </p:sldIdLst>
  <p:sldSz cx="9144000" cy="6858000" type="screen4x3"/>
  <p:notesSz cx="7053263"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B508D"/>
    <a:srgbClr val="4D4D73"/>
    <a:srgbClr val="565680"/>
    <a:srgbClr val="666699"/>
    <a:srgbClr val="F6F5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21" autoAdjust="0"/>
    <p:restoredTop sz="83944" autoAdjust="0"/>
  </p:normalViewPr>
  <p:slideViewPr>
    <p:cSldViewPr>
      <p:cViewPr varScale="1">
        <p:scale>
          <a:sx n="53" d="100"/>
          <a:sy n="53" d="100"/>
        </p:scale>
        <p:origin x="1338" y="78"/>
      </p:cViewPr>
      <p:guideLst>
        <p:guide orient="horz" pos="2160"/>
        <p:guide pos="2880"/>
      </p:guideLst>
    </p:cSldViewPr>
  </p:slideViewPr>
  <p:outlineViewPr>
    <p:cViewPr>
      <p:scale>
        <a:sx n="33" d="100"/>
        <a:sy n="33" d="100"/>
      </p:scale>
      <p:origin x="0" y="432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077" y="67"/>
      </p:cViewPr>
      <p:guideLst>
        <p:guide orient="horz" pos="2932"/>
        <p:guide pos="22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0770" name="Rectangle 2"/>
          <p:cNvSpPr>
            <a:spLocks noGrp="1" noChangeArrowheads="1"/>
          </p:cNvSpPr>
          <p:nvPr>
            <p:ph type="hdr" sz="quarter"/>
          </p:nvPr>
        </p:nvSpPr>
        <p:spPr bwMode="auto">
          <a:xfrm>
            <a:off x="0" y="0"/>
            <a:ext cx="3056414" cy="465773"/>
          </a:xfrm>
          <a:prstGeom prst="rect">
            <a:avLst/>
          </a:prstGeom>
          <a:noFill/>
          <a:ln w="9525">
            <a:noFill/>
            <a:miter lim="800000"/>
            <a:headEnd/>
            <a:tailEnd/>
          </a:ln>
          <a:effectLst/>
        </p:spPr>
        <p:txBody>
          <a:bodyPr vert="horz" wrap="square" lIns="92610" tIns="46305" rIns="92610" bIns="46305" numCol="1" anchor="t" anchorCtr="0" compatLnSpc="1">
            <a:prstTxWarp prst="textNoShape">
              <a:avLst/>
            </a:prstTxWarp>
          </a:bodyPr>
          <a:lstStyle>
            <a:lvl1pPr>
              <a:defRPr sz="1200"/>
            </a:lvl1pPr>
          </a:lstStyle>
          <a:p>
            <a:pPr>
              <a:defRPr/>
            </a:pPr>
            <a:endParaRPr lang="en-US"/>
          </a:p>
        </p:txBody>
      </p:sp>
      <p:sp>
        <p:nvSpPr>
          <p:cNvPr id="160771" name="Rectangle 3"/>
          <p:cNvSpPr>
            <a:spLocks noGrp="1" noChangeArrowheads="1"/>
          </p:cNvSpPr>
          <p:nvPr>
            <p:ph type="dt" sz="quarter" idx="1"/>
          </p:nvPr>
        </p:nvSpPr>
        <p:spPr bwMode="auto">
          <a:xfrm>
            <a:off x="3995217" y="0"/>
            <a:ext cx="3056414" cy="465773"/>
          </a:xfrm>
          <a:prstGeom prst="rect">
            <a:avLst/>
          </a:prstGeom>
          <a:noFill/>
          <a:ln w="9525">
            <a:noFill/>
            <a:miter lim="800000"/>
            <a:headEnd/>
            <a:tailEnd/>
          </a:ln>
          <a:effectLst/>
        </p:spPr>
        <p:txBody>
          <a:bodyPr vert="horz" wrap="square" lIns="92610" tIns="46305" rIns="92610" bIns="46305" numCol="1" anchor="t" anchorCtr="0" compatLnSpc="1">
            <a:prstTxWarp prst="textNoShape">
              <a:avLst/>
            </a:prstTxWarp>
          </a:bodyPr>
          <a:lstStyle>
            <a:lvl1pPr algn="r">
              <a:defRPr sz="1200"/>
            </a:lvl1pPr>
          </a:lstStyle>
          <a:p>
            <a:pPr>
              <a:defRPr/>
            </a:pPr>
            <a:endParaRPr lang="en-US"/>
          </a:p>
        </p:txBody>
      </p:sp>
      <p:sp>
        <p:nvSpPr>
          <p:cNvPr id="160772" name="Rectangle 4"/>
          <p:cNvSpPr>
            <a:spLocks noGrp="1" noChangeArrowheads="1"/>
          </p:cNvSpPr>
          <p:nvPr>
            <p:ph type="ftr" sz="quarter" idx="2"/>
          </p:nvPr>
        </p:nvSpPr>
        <p:spPr bwMode="auto">
          <a:xfrm>
            <a:off x="0" y="8841738"/>
            <a:ext cx="3056414" cy="465773"/>
          </a:xfrm>
          <a:prstGeom prst="rect">
            <a:avLst/>
          </a:prstGeom>
          <a:noFill/>
          <a:ln w="9525">
            <a:noFill/>
            <a:miter lim="800000"/>
            <a:headEnd/>
            <a:tailEnd/>
          </a:ln>
          <a:effectLst/>
        </p:spPr>
        <p:txBody>
          <a:bodyPr vert="horz" wrap="square" lIns="92610" tIns="46305" rIns="92610" bIns="46305" numCol="1" anchor="b" anchorCtr="0" compatLnSpc="1">
            <a:prstTxWarp prst="textNoShape">
              <a:avLst/>
            </a:prstTxWarp>
          </a:bodyPr>
          <a:lstStyle>
            <a:lvl1pPr>
              <a:defRPr sz="1200"/>
            </a:lvl1pPr>
          </a:lstStyle>
          <a:p>
            <a:pPr>
              <a:defRPr/>
            </a:pPr>
            <a:endParaRPr lang="en-US"/>
          </a:p>
        </p:txBody>
      </p:sp>
      <p:sp>
        <p:nvSpPr>
          <p:cNvPr id="160773" name="Rectangle 5"/>
          <p:cNvSpPr>
            <a:spLocks noGrp="1" noChangeArrowheads="1"/>
          </p:cNvSpPr>
          <p:nvPr>
            <p:ph type="sldNum" sz="quarter" idx="3"/>
          </p:nvPr>
        </p:nvSpPr>
        <p:spPr bwMode="auto">
          <a:xfrm>
            <a:off x="3995217" y="8841738"/>
            <a:ext cx="3056414" cy="465773"/>
          </a:xfrm>
          <a:prstGeom prst="rect">
            <a:avLst/>
          </a:prstGeom>
          <a:noFill/>
          <a:ln w="9525">
            <a:noFill/>
            <a:miter lim="800000"/>
            <a:headEnd/>
            <a:tailEnd/>
          </a:ln>
          <a:effectLst/>
        </p:spPr>
        <p:txBody>
          <a:bodyPr vert="horz" wrap="square" lIns="92610" tIns="46305" rIns="92610" bIns="46305" numCol="1" anchor="b" anchorCtr="0" compatLnSpc="1">
            <a:prstTxWarp prst="textNoShape">
              <a:avLst/>
            </a:prstTxWarp>
          </a:bodyPr>
          <a:lstStyle>
            <a:lvl1pPr algn="r">
              <a:defRPr sz="1200"/>
            </a:lvl1pPr>
          </a:lstStyle>
          <a:p>
            <a:pPr>
              <a:defRPr/>
            </a:pPr>
            <a:fld id="{DE4D4E41-420D-46E6-B0BE-7AC271C487BE}" type="slidenum">
              <a:rPr lang="en-US"/>
              <a:pPr>
                <a:defRPr/>
              </a:pPr>
              <a:t>‹#›</a:t>
            </a:fld>
            <a:endParaRPr lang="en-US"/>
          </a:p>
        </p:txBody>
      </p:sp>
    </p:spTree>
    <p:extLst>
      <p:ext uri="{BB962C8B-B14F-4D97-AF65-F5344CB8AC3E}">
        <p14:creationId xmlns:p14="http://schemas.microsoft.com/office/powerpoint/2010/main" val="1541582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3056414" cy="465773"/>
          </a:xfrm>
          <a:prstGeom prst="rect">
            <a:avLst/>
          </a:prstGeom>
          <a:noFill/>
          <a:ln w="9525">
            <a:noFill/>
            <a:miter lim="800000"/>
            <a:headEnd/>
            <a:tailEnd/>
          </a:ln>
          <a:effectLst/>
        </p:spPr>
        <p:txBody>
          <a:bodyPr vert="horz" wrap="square" lIns="92610" tIns="46305" rIns="92610" bIns="46305" numCol="1" anchor="t" anchorCtr="0" compatLnSpc="1">
            <a:prstTxWarp prst="textNoShape">
              <a:avLst/>
            </a:prstTxWarp>
          </a:bodyPr>
          <a:lstStyle>
            <a:lvl1pPr>
              <a:defRPr sz="1200"/>
            </a:lvl1pPr>
          </a:lstStyle>
          <a:p>
            <a:pPr>
              <a:defRPr/>
            </a:pPr>
            <a:endParaRPr lang="en-US"/>
          </a:p>
        </p:txBody>
      </p:sp>
      <p:sp>
        <p:nvSpPr>
          <p:cNvPr id="39939" name="Rectangle 3"/>
          <p:cNvSpPr>
            <a:spLocks noGrp="1" noChangeArrowheads="1"/>
          </p:cNvSpPr>
          <p:nvPr>
            <p:ph type="dt" idx="1"/>
          </p:nvPr>
        </p:nvSpPr>
        <p:spPr bwMode="auto">
          <a:xfrm>
            <a:off x="3995217" y="0"/>
            <a:ext cx="3056414" cy="465773"/>
          </a:xfrm>
          <a:prstGeom prst="rect">
            <a:avLst/>
          </a:prstGeom>
          <a:noFill/>
          <a:ln w="9525">
            <a:noFill/>
            <a:miter lim="800000"/>
            <a:headEnd/>
            <a:tailEnd/>
          </a:ln>
          <a:effectLst/>
        </p:spPr>
        <p:txBody>
          <a:bodyPr vert="horz" wrap="square" lIns="92610" tIns="46305" rIns="92610" bIns="46305" numCol="1" anchor="t" anchorCtr="0" compatLnSpc="1">
            <a:prstTxWarp prst="textNoShape">
              <a:avLst/>
            </a:prstTxWarp>
          </a:bodyPr>
          <a:lstStyle>
            <a:lvl1pPr algn="r">
              <a:defRPr sz="1200"/>
            </a:lvl1pPr>
          </a:lstStyle>
          <a:p>
            <a:pPr>
              <a:defRPr/>
            </a:pPr>
            <a:endParaRPr lang="en-US"/>
          </a:p>
        </p:txBody>
      </p:sp>
      <p:sp>
        <p:nvSpPr>
          <p:cNvPr id="23556" name="Rectangle 4"/>
          <p:cNvSpPr>
            <a:spLocks noGrp="1" noRot="1" noChangeAspect="1" noChangeArrowheads="1" noTextEdit="1"/>
          </p:cNvSpPr>
          <p:nvPr>
            <p:ph type="sldImg" idx="2"/>
          </p:nvPr>
        </p:nvSpPr>
        <p:spPr bwMode="auto">
          <a:xfrm>
            <a:off x="1198563" y="698500"/>
            <a:ext cx="4656137" cy="3490913"/>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705327" y="4422459"/>
            <a:ext cx="5642610" cy="4188778"/>
          </a:xfrm>
          <a:prstGeom prst="rect">
            <a:avLst/>
          </a:prstGeom>
          <a:noFill/>
          <a:ln w="9525">
            <a:noFill/>
            <a:miter lim="800000"/>
            <a:headEnd/>
            <a:tailEnd/>
          </a:ln>
          <a:effectLst/>
        </p:spPr>
        <p:txBody>
          <a:bodyPr vert="horz" wrap="square" lIns="92610" tIns="46305" rIns="92610" bIns="4630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841738"/>
            <a:ext cx="4467067" cy="465773"/>
          </a:xfrm>
          <a:prstGeom prst="rect">
            <a:avLst/>
          </a:prstGeom>
          <a:noFill/>
          <a:ln w="9525">
            <a:noFill/>
            <a:miter lim="800000"/>
            <a:headEnd/>
            <a:tailEnd/>
          </a:ln>
          <a:effectLst/>
        </p:spPr>
        <p:txBody>
          <a:bodyPr vert="horz" wrap="square" lIns="92610" tIns="46305" rIns="92610" bIns="46305" numCol="1" anchor="b" anchorCtr="0" compatLnSpc="1">
            <a:prstTxWarp prst="textNoShape">
              <a:avLst/>
            </a:prstTxWarp>
          </a:bodyPr>
          <a:lstStyle>
            <a:lvl1pPr eaLnBrk="0" hangingPunct="0">
              <a:defRPr sz="800">
                <a:latin typeface="Segoe" pitchFamily="34" charset="0"/>
                <a:cs typeface="Arial" charset="0"/>
              </a:defRPr>
            </a:lvl1pPr>
          </a:lstStyle>
          <a:p>
            <a:pPr>
              <a:defRPr/>
            </a:pPr>
            <a:r>
              <a:rPr lang="en-US"/>
              <a:t>©2006 University of Washington. All rights reserved.</a:t>
            </a:r>
          </a:p>
          <a:p>
            <a:pPr>
              <a:defRPr/>
            </a:pPr>
            <a:r>
              <a:rPr lang="en-US"/>
              <a:t>This presentation is for informational purposes only. </a:t>
            </a:r>
          </a:p>
          <a:p>
            <a:pPr>
              <a:defRPr/>
            </a:pPr>
            <a:r>
              <a:rPr lang="en-US"/>
              <a:t>The University of Washington makes no warranties, express or implied, in this summary.</a:t>
            </a:r>
          </a:p>
        </p:txBody>
      </p:sp>
      <p:sp>
        <p:nvSpPr>
          <p:cNvPr id="39943" name="Rectangle 7"/>
          <p:cNvSpPr>
            <a:spLocks noGrp="1" noChangeArrowheads="1"/>
          </p:cNvSpPr>
          <p:nvPr>
            <p:ph type="sldNum" sz="quarter" idx="5"/>
          </p:nvPr>
        </p:nvSpPr>
        <p:spPr bwMode="auto">
          <a:xfrm>
            <a:off x="6034459" y="8841738"/>
            <a:ext cx="1017172" cy="465773"/>
          </a:xfrm>
          <a:prstGeom prst="rect">
            <a:avLst/>
          </a:prstGeom>
          <a:noFill/>
          <a:ln w="9525">
            <a:noFill/>
            <a:miter lim="800000"/>
            <a:headEnd/>
            <a:tailEnd/>
          </a:ln>
          <a:effectLst/>
        </p:spPr>
        <p:txBody>
          <a:bodyPr vert="horz" wrap="square" lIns="92610" tIns="46305" rIns="92610" bIns="46305" numCol="1" anchor="b" anchorCtr="0" compatLnSpc="1">
            <a:prstTxWarp prst="textNoShape">
              <a:avLst/>
            </a:prstTxWarp>
          </a:bodyPr>
          <a:lstStyle>
            <a:lvl1pPr algn="r">
              <a:defRPr sz="1200"/>
            </a:lvl1pPr>
          </a:lstStyle>
          <a:p>
            <a:pPr>
              <a:defRPr/>
            </a:pPr>
            <a:fld id="{E2EAB19A-6C0B-4755-8EC4-A12081D2944E}" type="slidenum">
              <a:rPr lang="en-US"/>
              <a:pPr>
                <a:defRPr/>
              </a:pPr>
              <a:t>‹#›</a:t>
            </a:fld>
            <a:endParaRPr lang="en-US"/>
          </a:p>
        </p:txBody>
      </p:sp>
    </p:spTree>
    <p:extLst>
      <p:ext uri="{BB962C8B-B14F-4D97-AF65-F5344CB8AC3E}">
        <p14:creationId xmlns:p14="http://schemas.microsoft.com/office/powerpoint/2010/main" val="701473831"/>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6"/>
          <p:cNvSpPr>
            <a:spLocks noGrp="1" noChangeArrowheads="1"/>
          </p:cNvSpPr>
          <p:nvPr>
            <p:ph type="ftr" sz="quarter" idx="4"/>
          </p:nvPr>
        </p:nvSpPr>
        <p:spPr>
          <a:noFill/>
        </p:spPr>
        <p:txBody>
          <a:bodyPr/>
          <a:lstStyle/>
          <a:p>
            <a:pPr eaLnBrk="1" hangingPunct="1"/>
            <a:r>
              <a:rPr lang="en-US" smtClean="0"/>
              <a:t>©2006 University of Washington. All rights reserved.</a:t>
            </a:r>
          </a:p>
          <a:p>
            <a:r>
              <a:rPr lang="en-US" smtClean="0"/>
              <a:t>This presentation is for informational purposes only. </a:t>
            </a:r>
          </a:p>
          <a:p>
            <a:r>
              <a:rPr lang="en-US" smtClean="0"/>
              <a:t>The University of Washington makes no warranties, express or implied, in this summary.</a:t>
            </a:r>
          </a:p>
        </p:txBody>
      </p:sp>
      <p:sp>
        <p:nvSpPr>
          <p:cNvPr id="24579" name="Rectangle 7"/>
          <p:cNvSpPr>
            <a:spLocks noGrp="1" noChangeArrowheads="1"/>
          </p:cNvSpPr>
          <p:nvPr>
            <p:ph type="sldNum" sz="quarter" idx="5"/>
          </p:nvPr>
        </p:nvSpPr>
        <p:spPr>
          <a:noFill/>
        </p:spPr>
        <p:txBody>
          <a:bodyPr/>
          <a:lstStyle/>
          <a:p>
            <a:fld id="{EFB6505E-2221-4F5F-AD9B-A3C9D0564824}" type="slidenum">
              <a:rPr lang="en-US" smtClean="0"/>
              <a:pPr/>
              <a:t>1</a:t>
            </a:fld>
            <a:endParaRPr lang="en-US" smtClean="0"/>
          </a:p>
        </p:txBody>
      </p:sp>
      <p:sp>
        <p:nvSpPr>
          <p:cNvPr id="24580" name="Rectangle 2"/>
          <p:cNvSpPr>
            <a:spLocks noGrp="1" noRot="1" noChangeAspect="1" noChangeArrowheads="1" noTextEdit="1"/>
          </p:cNvSpPr>
          <p:nvPr>
            <p:ph type="sldImg"/>
          </p:nvPr>
        </p:nvSpPr>
        <p:spPr>
          <a:ln/>
        </p:spPr>
      </p:sp>
      <p:sp>
        <p:nvSpPr>
          <p:cNvPr id="24581"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207178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r>
              <a:rPr lang="en-US" smtClean="0"/>
              <a:t>©2006 University of Washington. All rights reserved.</a:t>
            </a:r>
          </a:p>
          <a:p>
            <a:pPr>
              <a:defRPr/>
            </a:pPr>
            <a:r>
              <a:rPr lang="en-US" smtClean="0"/>
              <a:t>This presentation is for informational purposes only. </a:t>
            </a:r>
          </a:p>
          <a:p>
            <a:pPr>
              <a:defRPr/>
            </a:pPr>
            <a:r>
              <a:rPr lang="en-US" smtClean="0"/>
              <a:t>The University of Washington makes no warranties, express or implied, in this summary.</a:t>
            </a:r>
            <a:endParaRPr lang="en-US"/>
          </a:p>
        </p:txBody>
      </p:sp>
      <p:sp>
        <p:nvSpPr>
          <p:cNvPr id="5" name="Slide Number Placeholder 4"/>
          <p:cNvSpPr>
            <a:spLocks noGrp="1"/>
          </p:cNvSpPr>
          <p:nvPr>
            <p:ph type="sldNum" sz="quarter" idx="11"/>
          </p:nvPr>
        </p:nvSpPr>
        <p:spPr/>
        <p:txBody>
          <a:bodyPr/>
          <a:lstStyle/>
          <a:p>
            <a:pPr>
              <a:defRPr/>
            </a:pPr>
            <a:fld id="{E2EAB19A-6C0B-4755-8EC4-A12081D2944E}" type="slidenum">
              <a:rPr lang="en-US" smtClean="0"/>
              <a:pPr>
                <a:defRPr/>
              </a:pPr>
              <a:t>4</a:t>
            </a:fld>
            <a:endParaRPr lang="en-US"/>
          </a:p>
        </p:txBody>
      </p:sp>
    </p:spTree>
    <p:extLst>
      <p:ext uri="{BB962C8B-B14F-4D97-AF65-F5344CB8AC3E}">
        <p14:creationId xmlns:p14="http://schemas.microsoft.com/office/powerpoint/2010/main" val="7007784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barkills.png"/>
          <p:cNvPicPr>
            <a:picLocks noChangeAspect="1"/>
          </p:cNvPicPr>
          <p:nvPr userDrawn="1"/>
        </p:nvPicPr>
        <p:blipFill>
          <a:blip r:embed="rId2"/>
          <a:srcRect/>
          <a:stretch>
            <a:fillRect/>
          </a:stretch>
        </p:blipFill>
        <p:spPr bwMode="auto">
          <a:xfrm>
            <a:off x="0" y="1371600"/>
            <a:ext cx="9144000" cy="1785937"/>
          </a:xfrm>
          <a:prstGeom prst="rect">
            <a:avLst/>
          </a:prstGeom>
          <a:noFill/>
          <a:ln w="9525">
            <a:noFill/>
            <a:miter lim="800000"/>
            <a:headEnd/>
            <a:tailEnd/>
          </a:ln>
        </p:spPr>
      </p:pic>
      <p:sp>
        <p:nvSpPr>
          <p:cNvPr id="158723" name="Rectangle 3"/>
          <p:cNvSpPr>
            <a:spLocks noGrp="1" noChangeArrowheads="1"/>
          </p:cNvSpPr>
          <p:nvPr>
            <p:ph type="ctrTitle"/>
          </p:nvPr>
        </p:nvSpPr>
        <p:spPr>
          <a:xfrm>
            <a:off x="457200" y="1843087"/>
            <a:ext cx="8077200" cy="857250"/>
          </a:xfrm>
        </p:spPr>
        <p:txBody>
          <a:bodyPr/>
          <a:lstStyle>
            <a:lvl1pPr>
              <a:defRPr/>
            </a:lvl1pPr>
          </a:lstStyle>
          <a:p>
            <a:r>
              <a:rPr lang="en-US"/>
              <a:t>Click to edit Master title style</a:t>
            </a:r>
          </a:p>
        </p:txBody>
      </p:sp>
      <p:sp>
        <p:nvSpPr>
          <p:cNvPr id="158724" name="Rectangle 4"/>
          <p:cNvSpPr>
            <a:spLocks noGrp="1" noChangeArrowheads="1"/>
          </p:cNvSpPr>
          <p:nvPr>
            <p:ph type="subTitle" idx="1"/>
          </p:nvPr>
        </p:nvSpPr>
        <p:spPr>
          <a:xfrm>
            <a:off x="2133600" y="3276600"/>
            <a:ext cx="6400800" cy="1752600"/>
          </a:xfrm>
        </p:spPr>
        <p:txBody>
          <a:bodyPr/>
          <a:lstStyle>
            <a:lvl1pPr marL="0" indent="0" algn="r">
              <a:lnSpc>
                <a:spcPct val="90000"/>
              </a:lnSpc>
              <a:spcBef>
                <a:spcPct val="0"/>
              </a:spcBef>
              <a:buFontTx/>
              <a:buNone/>
              <a:defRPr/>
            </a:lvl1pPr>
          </a:lstStyle>
          <a:p>
            <a:r>
              <a:rPr lang="en-US"/>
              <a:t>Click to edit Master subtitle style</a:t>
            </a:r>
          </a:p>
        </p:txBody>
      </p:sp>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60720" y="6035040"/>
            <a:ext cx="2743200" cy="351190"/>
          </a:xfrm>
          <a:prstGeom prst="rect">
            <a:avLst/>
          </a:prstGeom>
          <a:effectLst>
            <a:glow rad="152400">
              <a:schemeClr val="accent1"/>
            </a:glow>
          </a:effectLst>
        </p:spPr>
      </p:pic>
    </p:spTree>
  </p:cSld>
  <p:clrMapOvr>
    <a:masterClrMapping/>
  </p:clrMapOvr>
  <p:transition spd="med">
    <p:strips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trips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0"/>
            <a:ext cx="205740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85800"/>
            <a:ext cx="601980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trips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trips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spd="med">
    <p:strips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057400"/>
            <a:ext cx="40386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40386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trips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trips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spd="med">
    <p:strips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med">
    <p:strips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med">
    <p:strips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med">
    <p:strips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050" name="Picture 3" descr="barkills.png"/>
          <p:cNvPicPr>
            <a:picLocks noChangeAspect="1"/>
          </p:cNvPicPr>
          <p:nvPr/>
        </p:nvPicPr>
        <p:blipFill rotWithShape="1">
          <a:blip r:embed="rId13"/>
          <a:srcRect b="18934"/>
          <a:stretch/>
        </p:blipFill>
        <p:spPr bwMode="auto">
          <a:xfrm>
            <a:off x="0" y="-76200"/>
            <a:ext cx="9144000" cy="1447800"/>
          </a:xfrm>
          <a:prstGeom prst="rect">
            <a:avLst/>
          </a:prstGeom>
          <a:noFill/>
          <a:ln w="9525">
            <a:noFill/>
            <a:miter lim="800000"/>
            <a:headEnd/>
            <a:tailEnd/>
          </a:ln>
        </p:spPr>
      </p:pic>
      <p:sp>
        <p:nvSpPr>
          <p:cNvPr id="157699" name="Rectangle 3"/>
          <p:cNvSpPr>
            <a:spLocks noGrp="1" noChangeArrowheads="1"/>
          </p:cNvSpPr>
          <p:nvPr>
            <p:ph type="title"/>
          </p:nvPr>
        </p:nvSpPr>
        <p:spPr bwMode="auto">
          <a:xfrm>
            <a:off x="457200" y="457200"/>
            <a:ext cx="7620000" cy="838200"/>
          </a:xfrm>
          <a:prstGeom prst="rect">
            <a:avLst/>
          </a:prstGeom>
          <a:noFill/>
          <a:ln w="9525">
            <a:noFill/>
            <a:miter lim="800000"/>
            <a:headEnd/>
            <a:tailEnd/>
          </a:ln>
          <a:effectLst>
            <a:outerShdw dist="35921" dir="2700000" algn="ctr" rotWithShape="0">
              <a:schemeClr val="tx1">
                <a:alpha val="50000"/>
              </a:schemeClr>
            </a:outerShdw>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2052" name="Rectangle 4"/>
          <p:cNvSpPr>
            <a:spLocks noGrp="1" noChangeArrowheads="1"/>
          </p:cNvSpPr>
          <p:nvPr>
            <p:ph type="body" idx="1"/>
          </p:nvPr>
        </p:nvSpPr>
        <p:spPr bwMode="auto">
          <a:xfrm>
            <a:off x="457200" y="15240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2" name="Picture 1"/>
          <p:cNvPicPr>
            <a:picLocks noChangeAspect="1"/>
          </p:cNvPicPr>
          <p:nvPr/>
        </p:nvPicPr>
        <p:blipFill rotWithShape="1">
          <a:blip r:embed="rId14" cstate="print">
            <a:extLst>
              <a:ext uri="{28A0092B-C50C-407E-A947-70E740481C1C}">
                <a14:useLocalDpi xmlns:a14="http://schemas.microsoft.com/office/drawing/2010/main" val="0"/>
              </a:ext>
            </a:extLst>
          </a:blip>
          <a:srcRect r="82450"/>
          <a:stretch/>
        </p:blipFill>
        <p:spPr>
          <a:xfrm>
            <a:off x="8163305" y="685800"/>
            <a:ext cx="752095" cy="548640"/>
          </a:xfrm>
          <a:prstGeom prst="rect">
            <a:avLst/>
          </a:prstGeom>
          <a:effectLst>
            <a:glow rad="88900">
              <a:schemeClr val="accent1">
                <a:alpha val="75000"/>
              </a:schemeClr>
            </a:glow>
          </a:effectLst>
        </p:spPr>
      </p:pic>
    </p:spTree>
  </p:cSld>
  <p:clrMap bg1="lt1" tx1="dk1" bg2="lt2" tx2="dk2" accent1="accent1" accent2="accent2" accent3="accent3" accent4="accent4" accent5="accent5" accent6="accent6" hlink="hlink" folHlink="folHlink"/>
  <p:sldLayoutIdLst>
    <p:sldLayoutId id="2147483736"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ransition spd="med">
    <p:strips dir="rd"/>
  </p:transition>
  <p:timing>
    <p:tnLst>
      <p:par>
        <p:cTn id="1" dur="indefinite" restart="never" nodeType="tmRoot"/>
      </p:par>
    </p:tnLst>
  </p:timing>
  <p:txStyles>
    <p:titleStyle>
      <a:lvl1pPr algn="l" rtl="0" eaLnBrk="0" fontAlgn="base" hangingPunct="0">
        <a:spcBef>
          <a:spcPct val="0"/>
        </a:spcBef>
        <a:spcAft>
          <a:spcPct val="0"/>
        </a:spcAft>
        <a:defRPr sz="4000">
          <a:solidFill>
            <a:schemeClr val="bg1"/>
          </a:solidFill>
          <a:latin typeface="+mj-lt"/>
          <a:ea typeface="+mj-ea"/>
          <a:cs typeface="+mj-cs"/>
        </a:defRPr>
      </a:lvl1pPr>
      <a:lvl2pPr algn="l" rtl="0" eaLnBrk="0" fontAlgn="base" hangingPunct="0">
        <a:spcBef>
          <a:spcPct val="0"/>
        </a:spcBef>
        <a:spcAft>
          <a:spcPct val="0"/>
        </a:spcAft>
        <a:defRPr sz="4000">
          <a:solidFill>
            <a:schemeClr val="bg1"/>
          </a:solidFill>
          <a:latin typeface="Calibri" pitchFamily="34" charset="0"/>
        </a:defRPr>
      </a:lvl2pPr>
      <a:lvl3pPr algn="l" rtl="0" eaLnBrk="0" fontAlgn="base" hangingPunct="0">
        <a:spcBef>
          <a:spcPct val="0"/>
        </a:spcBef>
        <a:spcAft>
          <a:spcPct val="0"/>
        </a:spcAft>
        <a:defRPr sz="4000">
          <a:solidFill>
            <a:schemeClr val="bg1"/>
          </a:solidFill>
          <a:latin typeface="Calibri" pitchFamily="34" charset="0"/>
        </a:defRPr>
      </a:lvl3pPr>
      <a:lvl4pPr algn="l" rtl="0" eaLnBrk="0" fontAlgn="base" hangingPunct="0">
        <a:spcBef>
          <a:spcPct val="0"/>
        </a:spcBef>
        <a:spcAft>
          <a:spcPct val="0"/>
        </a:spcAft>
        <a:defRPr sz="4000">
          <a:solidFill>
            <a:schemeClr val="bg1"/>
          </a:solidFill>
          <a:latin typeface="Calibri" pitchFamily="34" charset="0"/>
        </a:defRPr>
      </a:lvl4pPr>
      <a:lvl5pPr algn="l" rtl="0" eaLnBrk="0" fontAlgn="base" hangingPunct="0">
        <a:spcBef>
          <a:spcPct val="0"/>
        </a:spcBef>
        <a:spcAft>
          <a:spcPct val="0"/>
        </a:spcAft>
        <a:defRPr sz="4000">
          <a:solidFill>
            <a:schemeClr val="bg1"/>
          </a:solidFill>
          <a:latin typeface="Calibri" pitchFamily="34" charset="0"/>
        </a:defRPr>
      </a:lvl5pPr>
      <a:lvl6pPr marL="457200" algn="l" rtl="0" fontAlgn="base">
        <a:spcBef>
          <a:spcPct val="0"/>
        </a:spcBef>
        <a:spcAft>
          <a:spcPct val="0"/>
        </a:spcAft>
        <a:defRPr sz="4000">
          <a:solidFill>
            <a:schemeClr val="bg1"/>
          </a:solidFill>
          <a:latin typeface="Calibri" pitchFamily="34" charset="0"/>
        </a:defRPr>
      </a:lvl6pPr>
      <a:lvl7pPr marL="914400" algn="l" rtl="0" fontAlgn="base">
        <a:spcBef>
          <a:spcPct val="0"/>
        </a:spcBef>
        <a:spcAft>
          <a:spcPct val="0"/>
        </a:spcAft>
        <a:defRPr sz="4000">
          <a:solidFill>
            <a:schemeClr val="bg1"/>
          </a:solidFill>
          <a:latin typeface="Calibri" pitchFamily="34" charset="0"/>
        </a:defRPr>
      </a:lvl7pPr>
      <a:lvl8pPr marL="1371600" algn="l" rtl="0" fontAlgn="base">
        <a:spcBef>
          <a:spcPct val="0"/>
        </a:spcBef>
        <a:spcAft>
          <a:spcPct val="0"/>
        </a:spcAft>
        <a:defRPr sz="4000">
          <a:solidFill>
            <a:schemeClr val="bg1"/>
          </a:solidFill>
          <a:latin typeface="Calibri" pitchFamily="34" charset="0"/>
        </a:defRPr>
      </a:lvl8pPr>
      <a:lvl9pPr marL="1828800" algn="l" rtl="0" fontAlgn="base">
        <a:spcBef>
          <a:spcPct val="0"/>
        </a:spcBef>
        <a:spcAft>
          <a:spcPct val="0"/>
        </a:spcAft>
        <a:defRPr sz="4000">
          <a:solidFill>
            <a:schemeClr val="bg1"/>
          </a:solidFill>
          <a:latin typeface="Calibri" pitchFamily="34" charset="0"/>
        </a:defRPr>
      </a:lvl9pPr>
    </p:titleStyle>
    <p:bodyStyle>
      <a:lvl1pPr marL="342900" indent="-342900" algn="l" rtl="0" eaLnBrk="0" fontAlgn="base" hangingPunct="0">
        <a:spcBef>
          <a:spcPct val="20000"/>
        </a:spcBef>
        <a:spcAft>
          <a:spcPct val="0"/>
        </a:spcAft>
        <a:buChar char="•"/>
        <a:defRPr sz="2800">
          <a:solidFill>
            <a:schemeClr val="bg1"/>
          </a:solidFill>
          <a:latin typeface="+mn-lt"/>
          <a:ea typeface="+mn-ea"/>
          <a:cs typeface="+mn-cs"/>
        </a:defRPr>
      </a:lvl1pPr>
      <a:lvl2pPr marL="742950" indent="-285750" algn="l" rtl="0" eaLnBrk="0" fontAlgn="base" hangingPunct="0">
        <a:lnSpc>
          <a:spcPct val="90000"/>
        </a:lnSpc>
        <a:spcBef>
          <a:spcPct val="0"/>
        </a:spcBef>
        <a:spcAft>
          <a:spcPct val="0"/>
        </a:spcAft>
        <a:buChar char="–"/>
        <a:defRPr sz="2400">
          <a:solidFill>
            <a:schemeClr val="bg1"/>
          </a:solidFill>
          <a:latin typeface="+mn-lt"/>
        </a:defRPr>
      </a:lvl2pPr>
      <a:lvl3pPr marL="1143000" indent="-228600" algn="l" rtl="0" eaLnBrk="0" fontAlgn="base" hangingPunct="0">
        <a:lnSpc>
          <a:spcPct val="90000"/>
        </a:lnSpc>
        <a:spcBef>
          <a:spcPct val="0"/>
        </a:spcBef>
        <a:spcAft>
          <a:spcPct val="0"/>
        </a:spcAft>
        <a:buChar char="•"/>
        <a:defRPr sz="2000">
          <a:solidFill>
            <a:schemeClr val="bg1"/>
          </a:solidFill>
          <a:latin typeface="+mn-lt"/>
        </a:defRPr>
      </a:lvl3pPr>
      <a:lvl4pPr marL="1600200" indent="-228600" algn="l" rtl="0" eaLnBrk="0" fontAlgn="base" hangingPunct="0">
        <a:lnSpc>
          <a:spcPct val="90000"/>
        </a:lnSpc>
        <a:spcBef>
          <a:spcPct val="0"/>
        </a:spcBef>
        <a:spcAft>
          <a:spcPct val="0"/>
        </a:spcAft>
        <a:buChar char="–"/>
        <a:defRPr sz="2000">
          <a:solidFill>
            <a:schemeClr val="bg1"/>
          </a:solidFill>
          <a:latin typeface="+mn-lt"/>
        </a:defRPr>
      </a:lvl4pPr>
      <a:lvl5pPr marL="2057400" indent="-228600" algn="l" rtl="0" eaLnBrk="0" fontAlgn="base" hangingPunct="0">
        <a:lnSpc>
          <a:spcPct val="90000"/>
        </a:lnSpc>
        <a:spcBef>
          <a:spcPct val="0"/>
        </a:spcBef>
        <a:spcAft>
          <a:spcPct val="0"/>
        </a:spcAft>
        <a:buChar char="»"/>
        <a:defRPr sz="2000">
          <a:solidFill>
            <a:schemeClr val="bg1"/>
          </a:solidFill>
          <a:latin typeface="+mn-lt"/>
        </a:defRPr>
      </a:lvl5pPr>
      <a:lvl6pPr marL="2514600" indent="-228600" algn="l" rtl="0" fontAlgn="base">
        <a:lnSpc>
          <a:spcPct val="90000"/>
        </a:lnSpc>
        <a:spcBef>
          <a:spcPct val="0"/>
        </a:spcBef>
        <a:spcAft>
          <a:spcPct val="0"/>
        </a:spcAft>
        <a:buChar char="»"/>
        <a:defRPr>
          <a:solidFill>
            <a:schemeClr val="bg1"/>
          </a:solidFill>
          <a:latin typeface="+mn-lt"/>
        </a:defRPr>
      </a:lvl6pPr>
      <a:lvl7pPr marL="2971800" indent="-228600" algn="l" rtl="0" fontAlgn="base">
        <a:lnSpc>
          <a:spcPct val="90000"/>
        </a:lnSpc>
        <a:spcBef>
          <a:spcPct val="0"/>
        </a:spcBef>
        <a:spcAft>
          <a:spcPct val="0"/>
        </a:spcAft>
        <a:buChar char="»"/>
        <a:defRPr>
          <a:solidFill>
            <a:schemeClr val="bg1"/>
          </a:solidFill>
          <a:latin typeface="+mn-lt"/>
        </a:defRPr>
      </a:lvl7pPr>
      <a:lvl8pPr marL="3429000" indent="-228600" algn="l" rtl="0" fontAlgn="base">
        <a:lnSpc>
          <a:spcPct val="90000"/>
        </a:lnSpc>
        <a:spcBef>
          <a:spcPct val="0"/>
        </a:spcBef>
        <a:spcAft>
          <a:spcPct val="0"/>
        </a:spcAft>
        <a:buChar char="»"/>
        <a:defRPr>
          <a:solidFill>
            <a:schemeClr val="bg1"/>
          </a:solidFill>
          <a:latin typeface="+mn-lt"/>
        </a:defRPr>
      </a:lvl8pPr>
      <a:lvl9pPr marL="3886200" indent="-228600" algn="l" rtl="0" fontAlgn="base">
        <a:lnSpc>
          <a:spcPct val="90000"/>
        </a:lnSpc>
        <a:spcBef>
          <a:spcPct val="0"/>
        </a:spcBef>
        <a:spcAft>
          <a:spcPct val="0"/>
        </a:spcAft>
        <a:buChar char="»"/>
        <a:defRPr>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aidanfinn.com/?p=2054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tconnect.uw.edu/wares/msinf/other-help/faq/system-center-and-the-netid-domai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itconnect.uw.edu/wares/msinf/comm/analysis/mi-inactive-account-design/" TargetMode="External"/><Relationship Id="rId4" Type="http://schemas.openxmlformats.org/officeDocument/2006/relationships/hyperlink" Target="https://itconnect.uw.edu/wares/msinf/comm/analysis/office-proplus-device-based-activation-analysis/"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 name="Rectangle 10"/>
          <p:cNvSpPr>
            <a:spLocks noGrp="1" noChangeArrowheads="1"/>
          </p:cNvSpPr>
          <p:nvPr>
            <p:ph type="ctrTitle"/>
          </p:nvPr>
        </p:nvSpPr>
        <p:spPr/>
        <p:txBody>
          <a:bodyPr/>
          <a:lstStyle/>
          <a:p>
            <a:pPr algn="r" eaLnBrk="1" hangingPunct="1">
              <a:defRPr/>
            </a:pPr>
            <a:r>
              <a:rPr lang="en-US" dirty="0" smtClean="0"/>
              <a:t>Ask the Microsoft Infrastructure Team</a:t>
            </a:r>
            <a:br>
              <a:rPr lang="en-US" dirty="0" smtClean="0"/>
            </a:br>
            <a:r>
              <a:rPr lang="en-US" sz="2400" dirty="0" smtClean="0"/>
              <a:t>October 2017</a:t>
            </a:r>
          </a:p>
        </p:txBody>
      </p:sp>
      <p:sp>
        <p:nvSpPr>
          <p:cNvPr id="4098" name="Rectangle 3"/>
          <p:cNvSpPr>
            <a:spLocks noGrp="1" noChangeArrowheads="1"/>
          </p:cNvSpPr>
          <p:nvPr>
            <p:ph type="subTitle" idx="1"/>
          </p:nvPr>
        </p:nvSpPr>
        <p:spPr/>
        <p:txBody>
          <a:bodyPr/>
          <a:lstStyle/>
          <a:p>
            <a:pPr algn="l" eaLnBrk="1" hangingPunct="1"/>
            <a:r>
              <a:rPr lang="en-US" sz="2400" u="sng" dirty="0" smtClean="0"/>
              <a:t>Nathan Dors, service owner</a:t>
            </a:r>
          </a:p>
          <a:p>
            <a:pPr algn="l" eaLnBrk="1" hangingPunct="1"/>
            <a:r>
              <a:rPr lang="en-US" sz="2400" u="sng" dirty="0" smtClean="0"/>
              <a:t>Brian Arkills, service manager</a:t>
            </a:r>
          </a:p>
          <a:p>
            <a:pPr algn="l" eaLnBrk="1" hangingPunct="1"/>
            <a:r>
              <a:rPr lang="en-US" sz="2400" u="sng" dirty="0" smtClean="0"/>
              <a:t>Bruce Edwards</a:t>
            </a:r>
          </a:p>
          <a:p>
            <a:pPr algn="l" eaLnBrk="1" hangingPunct="1"/>
            <a:r>
              <a:rPr lang="en-US" sz="2400" u="sng" dirty="0" smtClean="0"/>
              <a:t>Will Kaufman</a:t>
            </a:r>
          </a:p>
          <a:p>
            <a:pPr algn="l" eaLnBrk="1" hangingPunct="1"/>
            <a:r>
              <a:rPr lang="en-US" sz="2400" u="sng" dirty="0" smtClean="0"/>
              <a:t>Eric Kool-Brown</a:t>
            </a:r>
          </a:p>
          <a:p>
            <a:pPr algn="l" eaLnBrk="1" hangingPunct="1"/>
            <a:r>
              <a:rPr lang="en-US" sz="2400" u="sng" dirty="0" smtClean="0"/>
              <a:t>Patrick Lavielle</a:t>
            </a:r>
          </a:p>
          <a:p>
            <a:pPr algn="l" eaLnBrk="1" hangingPunct="1"/>
            <a:r>
              <a:rPr lang="en-US" sz="2400" u="sng" dirty="0" smtClean="0"/>
              <a:t>Kevin Lee</a:t>
            </a:r>
          </a:p>
          <a:p>
            <a:pPr algn="l" eaLnBrk="1" hangingPunct="1"/>
            <a:r>
              <a:rPr lang="en-US" sz="2400" u="sng" dirty="0" smtClean="0"/>
              <a:t>James Morris</a:t>
            </a:r>
          </a:p>
          <a:p>
            <a:pPr algn="l" eaLnBrk="1" hangingPunct="1"/>
            <a:r>
              <a:rPr lang="en-US" sz="2400" u="sng" dirty="0" smtClean="0"/>
              <a:t>Brian Smith</a:t>
            </a:r>
          </a:p>
          <a:p>
            <a:pPr algn="l" eaLnBrk="1" hangingPunct="1"/>
            <a:endParaRPr lang="en-US" sz="2400" u="sng" dirty="0" smtClean="0"/>
          </a:p>
        </p:txBody>
      </p:sp>
    </p:spTree>
  </p:cSld>
  <p:clrMapOvr>
    <a:masterClrMapping/>
  </p:clrMapOvr>
  <p:transition spd="med">
    <p:strips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Unmet Business Needs?</a:t>
            </a:r>
          </a:p>
        </p:txBody>
      </p:sp>
      <p:sp>
        <p:nvSpPr>
          <p:cNvPr id="3" name="Content Placeholder 2"/>
          <p:cNvSpPr>
            <a:spLocks noGrp="1"/>
          </p:cNvSpPr>
          <p:nvPr>
            <p:ph idx="1"/>
          </p:nvPr>
        </p:nvSpPr>
        <p:spPr/>
        <p:txBody>
          <a:bodyPr/>
          <a:lstStyle/>
          <a:p>
            <a:pPr marL="0" indent="0">
              <a:buNone/>
            </a:pPr>
            <a:r>
              <a:rPr lang="en-US" dirty="0"/>
              <a:t>Our goal: Provide infrastructure capabilities to enable Microsoft technologies. Microsoft Infrastructure capabilities provided are chosen based on the overall cost benefit to the university, often seeking to eliminate the need for customers to run their own.</a:t>
            </a:r>
          </a:p>
          <a:p>
            <a:pPr marL="0" indent="0">
              <a:buNone/>
            </a:pPr>
            <a:r>
              <a:rPr lang="en-US" dirty="0"/>
              <a:t> </a:t>
            </a:r>
          </a:p>
          <a:p>
            <a:pPr marL="0" indent="0">
              <a:buNone/>
            </a:pPr>
            <a:r>
              <a:rPr lang="en-US" dirty="0"/>
              <a:t>What questions do you have about Microsoft Infrastructure capabilities?</a:t>
            </a:r>
          </a:p>
          <a:p>
            <a:pPr marL="0" indent="0">
              <a:buNone/>
            </a:pPr>
            <a:r>
              <a:rPr lang="en-US" dirty="0"/>
              <a:t>What aren't we offering that you think we should?</a:t>
            </a:r>
          </a:p>
          <a:p>
            <a:endParaRPr lang="en-US" dirty="0"/>
          </a:p>
        </p:txBody>
      </p:sp>
    </p:spTree>
    <p:extLst>
      <p:ext uri="{BB962C8B-B14F-4D97-AF65-F5344CB8AC3E}">
        <p14:creationId xmlns:p14="http://schemas.microsoft.com/office/powerpoint/2010/main" val="2190620339"/>
      </p:ext>
    </p:extLst>
  </p:cSld>
  <p:clrMapOvr>
    <a:masterClrMapping/>
  </p:clrMapOvr>
  <p:transition spd="med">
    <p:strips dir="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Email response ideas</a:t>
            </a:r>
            <a:endParaRPr lang="en-US" dirty="0"/>
          </a:p>
        </p:txBody>
      </p:sp>
      <p:sp>
        <p:nvSpPr>
          <p:cNvPr id="3" name="Content Placeholder 2"/>
          <p:cNvSpPr>
            <a:spLocks noGrp="1"/>
          </p:cNvSpPr>
          <p:nvPr>
            <p:ph idx="1"/>
          </p:nvPr>
        </p:nvSpPr>
        <p:spPr/>
        <p:txBody>
          <a:bodyPr/>
          <a:lstStyle/>
          <a:p>
            <a:r>
              <a:rPr lang="en-US" dirty="0" smtClean="0">
                <a:hlinkClick r:id="rId2"/>
              </a:rPr>
              <a:t>Azure Files Sync</a:t>
            </a:r>
            <a:r>
              <a:rPr lang="en-US" dirty="0" smtClean="0"/>
              <a:t> feature topic, Kole Kantner</a:t>
            </a:r>
          </a:p>
          <a:p>
            <a:pPr lvl="1"/>
            <a:r>
              <a:rPr lang="en-US" dirty="0"/>
              <a:t>tiered storage, </a:t>
            </a:r>
          </a:p>
          <a:p>
            <a:pPr lvl="1"/>
            <a:r>
              <a:rPr lang="en-US" dirty="0"/>
              <a:t>perform Azure Backup from the cloud-based copy,</a:t>
            </a:r>
          </a:p>
          <a:p>
            <a:pPr lvl="1"/>
            <a:r>
              <a:rPr lang="en-US" dirty="0"/>
              <a:t>add cloud storage when you’ve run out of local storage capacity</a:t>
            </a:r>
          </a:p>
          <a:p>
            <a:pPr lvl="1"/>
            <a:r>
              <a:rPr lang="en-US" dirty="0"/>
              <a:t>easily add additional file servers for capacity with </a:t>
            </a:r>
            <a:r>
              <a:rPr lang="en-US" dirty="0" smtClean="0"/>
              <a:t>synchronization</a:t>
            </a:r>
          </a:p>
          <a:p>
            <a:r>
              <a:rPr lang="en-US" dirty="0" smtClean="0"/>
              <a:t>Windows file svc for restricted data, Matt Weatherford</a:t>
            </a:r>
          </a:p>
        </p:txBody>
      </p:sp>
    </p:spTree>
    <p:extLst>
      <p:ext uri="{BB962C8B-B14F-4D97-AF65-F5344CB8AC3E}">
        <p14:creationId xmlns:p14="http://schemas.microsoft.com/office/powerpoint/2010/main" val="3482729397"/>
      </p:ext>
    </p:extLst>
  </p:cSld>
  <p:clrMapOvr>
    <a:masterClrMapping/>
  </p:clrMapOvr>
  <p:transition spd="med">
    <p:strips dir="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topic ideas …</a:t>
            </a:r>
            <a:endParaRPr lang="en-US" dirty="0"/>
          </a:p>
        </p:txBody>
      </p:sp>
      <p:sp>
        <p:nvSpPr>
          <p:cNvPr id="3" name="Content Placeholder 2"/>
          <p:cNvSpPr>
            <a:spLocks noGrp="1"/>
          </p:cNvSpPr>
          <p:nvPr>
            <p:ph idx="1"/>
          </p:nvPr>
        </p:nvSpPr>
        <p:spPr/>
        <p:txBody>
          <a:bodyPr/>
          <a:lstStyle/>
          <a:p>
            <a:r>
              <a:rPr lang="en-US" sz="2000" dirty="0" smtClean="0">
                <a:hlinkClick r:id="rId3"/>
              </a:rPr>
              <a:t>SCCM in NETID</a:t>
            </a:r>
            <a:r>
              <a:rPr lang="en-US" sz="2000" dirty="0" smtClean="0"/>
              <a:t> update, 3m</a:t>
            </a:r>
            <a:endParaRPr lang="en-US" sz="2000" dirty="0" smtClean="0">
              <a:hlinkClick r:id="rId4"/>
            </a:endParaRPr>
          </a:p>
          <a:p>
            <a:r>
              <a:rPr lang="en-US" sz="2000" dirty="0" smtClean="0">
                <a:hlinkClick r:id="rId4"/>
              </a:rPr>
              <a:t>Office </a:t>
            </a:r>
            <a:r>
              <a:rPr lang="en-US" sz="2000" dirty="0" err="1">
                <a:hlinkClick r:id="rId4"/>
              </a:rPr>
              <a:t>ProPlus</a:t>
            </a:r>
            <a:r>
              <a:rPr lang="en-US" sz="2000" dirty="0">
                <a:hlinkClick r:id="rId4"/>
              </a:rPr>
              <a:t> device user activation</a:t>
            </a:r>
            <a:r>
              <a:rPr lang="en-US" sz="2000" dirty="0"/>
              <a:t> </a:t>
            </a:r>
            <a:r>
              <a:rPr lang="en-US" sz="2000" dirty="0" smtClean="0"/>
              <a:t>update, 3m</a:t>
            </a:r>
            <a:endParaRPr lang="en-US" sz="2000" dirty="0"/>
          </a:p>
          <a:p>
            <a:r>
              <a:rPr lang="en-US" sz="2000" dirty="0" smtClean="0">
                <a:hlinkClick r:id="rId5"/>
              </a:rPr>
              <a:t>Inactive </a:t>
            </a:r>
            <a:r>
              <a:rPr lang="en-US" sz="2000" dirty="0">
                <a:hlinkClick r:id="rId5"/>
              </a:rPr>
              <a:t>user proposal</a:t>
            </a:r>
            <a:r>
              <a:rPr lang="en-US" sz="2000" dirty="0"/>
              <a:t>-</a:t>
            </a:r>
            <a:r>
              <a:rPr lang="en-US" sz="2000" dirty="0" smtClean="0"/>
              <a:t>-right </a:t>
            </a:r>
            <a:r>
              <a:rPr lang="en-US" sz="2000" dirty="0"/>
              <a:t>approach</a:t>
            </a:r>
            <a:r>
              <a:rPr lang="en-US" sz="2000" dirty="0" smtClean="0"/>
              <a:t>?, 20m</a:t>
            </a:r>
            <a:endParaRPr lang="en-US" sz="2000" dirty="0"/>
          </a:p>
          <a:p>
            <a:r>
              <a:rPr lang="en-US" sz="2000" dirty="0" smtClean="0"/>
              <a:t>Groups w/ </a:t>
            </a:r>
            <a:r>
              <a:rPr lang="en-US" sz="2000" dirty="0"/>
              <a:t>Azure AD and </a:t>
            </a:r>
            <a:r>
              <a:rPr lang="en-US" sz="2000" dirty="0" smtClean="0"/>
              <a:t>O365--invest </a:t>
            </a:r>
            <a:r>
              <a:rPr lang="en-US" sz="2000" dirty="0"/>
              <a:t>more</a:t>
            </a:r>
            <a:r>
              <a:rPr lang="en-US" sz="2000" dirty="0" smtClean="0"/>
              <a:t>?, 15m</a:t>
            </a:r>
            <a:endParaRPr lang="en-US" sz="2000" dirty="0"/>
          </a:p>
          <a:p>
            <a:r>
              <a:rPr lang="en-US" sz="2000" dirty="0" smtClean="0"/>
              <a:t>General </a:t>
            </a:r>
            <a:r>
              <a:rPr lang="en-US" sz="2000" dirty="0"/>
              <a:t>purpose delegated OU--good idea or bad</a:t>
            </a:r>
            <a:r>
              <a:rPr lang="en-US" sz="2000" dirty="0" smtClean="0"/>
              <a:t>?, 5m</a:t>
            </a:r>
            <a:endParaRPr lang="en-US" sz="2000" dirty="0"/>
          </a:p>
          <a:p>
            <a:r>
              <a:rPr lang="en-US" sz="2000" dirty="0" smtClean="0"/>
              <a:t>Pass </a:t>
            </a:r>
            <a:r>
              <a:rPr lang="en-US" sz="2000" dirty="0"/>
              <a:t>the Hash and other security </a:t>
            </a:r>
            <a:r>
              <a:rPr lang="en-US" sz="2000" dirty="0" smtClean="0"/>
              <a:t>mitigations, 5m</a:t>
            </a:r>
            <a:endParaRPr lang="en-US" sz="2000" dirty="0"/>
          </a:p>
          <a:p>
            <a:r>
              <a:rPr lang="en-US" sz="2000" dirty="0" smtClean="0"/>
              <a:t>Computer </a:t>
            </a:r>
            <a:r>
              <a:rPr lang="en-US" sz="2000" dirty="0"/>
              <a:t>joining </a:t>
            </a:r>
            <a:r>
              <a:rPr lang="en-US" sz="2000" dirty="0" smtClean="0"/>
              <a:t>refactor, 3m</a:t>
            </a:r>
            <a:endParaRPr lang="en-US" sz="2000" dirty="0"/>
          </a:p>
          <a:p>
            <a:r>
              <a:rPr lang="en-US" sz="2000" dirty="0" smtClean="0"/>
              <a:t>Automate </a:t>
            </a:r>
            <a:r>
              <a:rPr lang="en-US" sz="2000" dirty="0"/>
              <a:t>directory clean-up for delegated OUs</a:t>
            </a:r>
            <a:r>
              <a:rPr lang="en-US" sz="2000" dirty="0" smtClean="0"/>
              <a:t>?, 5m</a:t>
            </a:r>
            <a:endParaRPr lang="en-US" sz="2000" dirty="0"/>
          </a:p>
          <a:p>
            <a:r>
              <a:rPr lang="en-US" sz="2000" dirty="0" smtClean="0"/>
              <a:t>Update </a:t>
            </a:r>
            <a:r>
              <a:rPr lang="en-US" sz="2000" dirty="0"/>
              <a:t>about identity data sync </a:t>
            </a:r>
            <a:r>
              <a:rPr lang="en-US" sz="2000" dirty="0" smtClean="0"/>
              <a:t>modernization, 1m</a:t>
            </a:r>
          </a:p>
          <a:p>
            <a:r>
              <a:rPr lang="en-US" sz="2000" dirty="0"/>
              <a:t>Update on Azure AD </a:t>
            </a:r>
            <a:r>
              <a:rPr lang="en-US" sz="2000" dirty="0" smtClean="0"/>
              <a:t>applications, 5m</a:t>
            </a:r>
            <a:endParaRPr lang="en-US" sz="2000" dirty="0"/>
          </a:p>
          <a:p>
            <a:r>
              <a:rPr lang="en-US" sz="2000" dirty="0"/>
              <a:t>Update on ADFS </a:t>
            </a:r>
            <a:r>
              <a:rPr lang="en-US" sz="2000" dirty="0" smtClean="0"/>
              <a:t>upgrade, 5m</a:t>
            </a:r>
            <a:endParaRPr lang="en-US" sz="2000" dirty="0"/>
          </a:p>
        </p:txBody>
      </p:sp>
    </p:spTree>
    <p:extLst>
      <p:ext uri="{BB962C8B-B14F-4D97-AF65-F5344CB8AC3E}">
        <p14:creationId xmlns:p14="http://schemas.microsoft.com/office/powerpoint/2010/main" val="2686710437"/>
      </p:ext>
    </p:extLst>
  </p:cSld>
  <p:clrMapOvr>
    <a:masterClrMapping/>
  </p:clrMapOvr>
  <p:transition spd="med">
    <p:strips dir="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1280776"/>
            <a:ext cx="8732116" cy="5196224"/>
          </a:xfrm>
        </p:spPr>
      </p:pic>
    </p:spTree>
    <p:extLst>
      <p:ext uri="{BB962C8B-B14F-4D97-AF65-F5344CB8AC3E}">
        <p14:creationId xmlns:p14="http://schemas.microsoft.com/office/powerpoint/2010/main" val="4129114365"/>
      </p:ext>
    </p:extLst>
  </p:cSld>
  <p:clrMapOvr>
    <a:masterClrMapping/>
  </p:clrMapOvr>
  <p:transition spd="med">
    <p:strips dir="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8077" y="1219200"/>
            <a:ext cx="8060891" cy="5254197"/>
          </a:xfrm>
        </p:spPr>
      </p:pic>
    </p:spTree>
    <p:extLst>
      <p:ext uri="{BB962C8B-B14F-4D97-AF65-F5344CB8AC3E}">
        <p14:creationId xmlns:p14="http://schemas.microsoft.com/office/powerpoint/2010/main" val="3819483028"/>
      </p:ext>
    </p:extLst>
  </p:cSld>
  <p:clrMapOvr>
    <a:masterClrMapping/>
  </p:clrMapOvr>
  <p:transition spd="med">
    <p:strips dir="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720436"/>
            <a:ext cx="7646894" cy="5908964"/>
          </a:xfrm>
        </p:spPr>
      </p:pic>
    </p:spTree>
    <p:extLst>
      <p:ext uri="{BB962C8B-B14F-4D97-AF65-F5344CB8AC3E}">
        <p14:creationId xmlns:p14="http://schemas.microsoft.com/office/powerpoint/2010/main" val="1881009626"/>
      </p:ext>
    </p:extLst>
  </p:cSld>
  <p:clrMapOvr>
    <a:masterClrMapping/>
  </p:clrMapOvr>
  <p:transition spd="med">
    <p:strips dir="rd"/>
  </p:transition>
</p:sld>
</file>

<file path=ppt/theme/theme1.xml><?xml version="1.0" encoding="utf-8"?>
<a:theme xmlns:a="http://schemas.openxmlformats.org/drawingml/2006/main" name="UW Nebula Master Template-Try 1">
  <a:themeElements>
    <a:clrScheme name="UW Nebula Master Template-Try 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W Nebula Master Template-Try 1">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W Nebula Master Template-Try 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W Nebula Master Template-Try 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W Nebula Master Template-Try 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W Nebula Master Template-Try 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W Nebula Master Template-Try 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W Nebula Master Template-Try 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W Nebula Master Template-Try 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W Nebula Master Template-Try 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W Nebula Master Template-Try 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W Nebula Master Template-Try 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W Nebula Master Template-Try 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W Nebula Master Template-Try 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41713</TotalTime>
  <Words>288</Words>
  <Application>Microsoft Office PowerPoint</Application>
  <PresentationFormat>On-screen Show (4:3)</PresentationFormat>
  <Paragraphs>42</Paragraphs>
  <Slides>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Segoe</vt:lpstr>
      <vt:lpstr>UW Nebula Master Template-Try 1</vt:lpstr>
      <vt:lpstr>Ask the Microsoft Infrastructure Team October 2017</vt:lpstr>
      <vt:lpstr>Questions? Unmet Business Needs?</vt:lpstr>
      <vt:lpstr>Email response ideas</vt:lpstr>
      <vt:lpstr>Our topic ideas …</vt:lpstr>
      <vt:lpstr>PowerPoint Presentation</vt:lpstr>
      <vt:lpstr>PowerPoint Presentation</vt:lpstr>
      <vt:lpstr>PowerPoint Presentation</vt:lpstr>
    </vt:vector>
  </TitlesOfParts>
  <Manager>Jim DeRoest</Manager>
  <Company>University of Washington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Azure AD Customer Advisory Board</dc:title>
  <dc:subject>Windows Infrastructure</dc:subject>
  <dc:creator>David Zazzo</dc:creator>
  <cp:keywords/>
  <cp:lastModifiedBy>Brian Arkills</cp:lastModifiedBy>
  <cp:revision>1420</cp:revision>
  <cp:lastPrinted>2014-10-03T20:34:23Z</cp:lastPrinted>
  <dcterms:created xsi:type="dcterms:W3CDTF">2003-05-05T03:49:52Z</dcterms:created>
  <dcterms:modified xsi:type="dcterms:W3CDTF">2017-10-18T16:23:38Z</dcterms:modified>
  <cp:category>Infrastructure</cp:category>
</cp:coreProperties>
</file>